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62" r:id="rId1"/>
  </p:sldMasterIdLst>
  <p:notesMasterIdLst>
    <p:notesMasterId r:id="rId64"/>
  </p:notesMasterIdLst>
  <p:handoutMasterIdLst>
    <p:handoutMasterId r:id="rId65"/>
  </p:handoutMasterIdLst>
  <p:sldIdLst>
    <p:sldId id="293" r:id="rId2"/>
    <p:sldId id="295" r:id="rId3"/>
    <p:sldId id="341" r:id="rId4"/>
    <p:sldId id="344" r:id="rId5"/>
    <p:sldId id="342" r:id="rId6"/>
    <p:sldId id="297" r:id="rId7"/>
    <p:sldId id="347" r:id="rId8"/>
    <p:sldId id="348" r:id="rId9"/>
    <p:sldId id="296" r:id="rId10"/>
    <p:sldId id="343" r:id="rId11"/>
    <p:sldId id="300" r:id="rId12"/>
    <p:sldId id="345" r:id="rId13"/>
    <p:sldId id="346" r:id="rId14"/>
    <p:sldId id="298" r:id="rId15"/>
    <p:sldId id="299" r:id="rId16"/>
    <p:sldId id="301" r:id="rId17"/>
    <p:sldId id="349" r:id="rId18"/>
    <p:sldId id="352" r:id="rId19"/>
    <p:sldId id="351" r:id="rId20"/>
    <p:sldId id="305" r:id="rId21"/>
    <p:sldId id="306" r:id="rId22"/>
    <p:sldId id="354" r:id="rId23"/>
    <p:sldId id="355" r:id="rId24"/>
    <p:sldId id="356" r:id="rId25"/>
    <p:sldId id="353" r:id="rId26"/>
    <p:sldId id="309" r:id="rId27"/>
    <p:sldId id="310" r:id="rId28"/>
    <p:sldId id="308" r:id="rId29"/>
    <p:sldId id="357" r:id="rId30"/>
    <p:sldId id="313" r:id="rId31"/>
    <p:sldId id="314" r:id="rId32"/>
    <p:sldId id="312" r:id="rId33"/>
    <p:sldId id="315" r:id="rId34"/>
    <p:sldId id="316" r:id="rId35"/>
    <p:sldId id="317" r:id="rId36"/>
    <p:sldId id="318" r:id="rId37"/>
    <p:sldId id="319" r:id="rId38"/>
    <p:sldId id="320" r:id="rId39"/>
    <p:sldId id="358" r:id="rId40"/>
    <p:sldId id="321" r:id="rId41"/>
    <p:sldId id="324" r:id="rId42"/>
    <p:sldId id="325" r:id="rId43"/>
    <p:sldId id="322" r:id="rId44"/>
    <p:sldId id="323" r:id="rId45"/>
    <p:sldId id="326" r:id="rId46"/>
    <p:sldId id="327" r:id="rId47"/>
    <p:sldId id="328" r:id="rId48"/>
    <p:sldId id="329" r:id="rId49"/>
    <p:sldId id="330" r:id="rId50"/>
    <p:sldId id="359" r:id="rId51"/>
    <p:sldId id="331" r:id="rId52"/>
    <p:sldId id="332" r:id="rId53"/>
    <p:sldId id="333" r:id="rId54"/>
    <p:sldId id="334" r:id="rId55"/>
    <p:sldId id="335" r:id="rId56"/>
    <p:sldId id="336" r:id="rId57"/>
    <p:sldId id="337" r:id="rId58"/>
    <p:sldId id="338" r:id="rId59"/>
    <p:sldId id="339" r:id="rId60"/>
    <p:sldId id="340" r:id="rId61"/>
    <p:sldId id="294" r:id="rId62"/>
    <p:sldId id="272" r:id="rId63"/>
  </p:sldIdLst>
  <p:sldSz cx="9144000" cy="6858000" type="screen4x3"/>
  <p:notesSz cx="7315200" cy="9601200"/>
  <p:defaultTextStyle>
    <a:defPPr>
      <a:defRPr lang="en-US"/>
    </a:defPPr>
    <a:lvl1pPr algn="ctr"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ctr"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ctr"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ctr"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ctr"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6600"/>
    <a:srgbClr val="CCFF99"/>
    <a:srgbClr val="FFCC99"/>
    <a:srgbClr val="FF9933"/>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000"/>
    <p:restoredTop sz="81370"/>
  </p:normalViewPr>
  <p:slideViewPr>
    <p:cSldViewPr>
      <p:cViewPr varScale="1">
        <p:scale>
          <a:sx n="102" d="100"/>
          <a:sy n="102" d="100"/>
        </p:scale>
        <p:origin x="1544"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4332"/>
    </p:cViewPr>
  </p:sorterViewPr>
  <p:notesViewPr>
    <p:cSldViewPr>
      <p:cViewPr>
        <p:scale>
          <a:sx n="100" d="100"/>
          <a:sy n="100" d="100"/>
        </p:scale>
        <p:origin x="-636" y="258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7156" name="Rectangle 4"/>
          <p:cNvSpPr>
            <a:spLocks noGrp="1" noChangeArrowheads="1"/>
          </p:cNvSpPr>
          <p:nvPr>
            <p:ph type="ftr" sz="quarter" idx="2"/>
          </p:nvPr>
        </p:nvSpPr>
        <p:spPr bwMode="auto">
          <a:xfrm>
            <a:off x="0" y="9118600"/>
            <a:ext cx="3170238" cy="48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53" tIns="48327" rIns="96653" bIns="48327" numCol="1" anchor="b" anchorCtr="0" compatLnSpc="1">
            <a:prstTxWarp prst="textNoShape">
              <a:avLst/>
            </a:prstTxWarp>
          </a:bodyPr>
          <a:lstStyle>
            <a:lvl1pPr algn="l" defTabSz="966788">
              <a:defRPr sz="1200"/>
            </a:lvl1pPr>
          </a:lstStyle>
          <a:p>
            <a:endParaRPr lang="en-US" altLang="en-US"/>
          </a:p>
        </p:txBody>
      </p:sp>
      <p:sp>
        <p:nvSpPr>
          <p:cNvPr id="177157" name="Rectangle 5"/>
          <p:cNvSpPr>
            <a:spLocks noGrp="1" noChangeArrowheads="1"/>
          </p:cNvSpPr>
          <p:nvPr>
            <p:ph type="sldNum" sz="quarter" idx="3"/>
          </p:nvPr>
        </p:nvSpPr>
        <p:spPr bwMode="auto">
          <a:xfrm>
            <a:off x="4143375" y="9118600"/>
            <a:ext cx="3170238" cy="48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53" tIns="48327" rIns="96653" bIns="48327" numCol="1" anchor="b" anchorCtr="0" compatLnSpc="1">
            <a:prstTxWarp prst="textNoShape">
              <a:avLst/>
            </a:prstTxWarp>
          </a:bodyPr>
          <a:lstStyle>
            <a:lvl1pPr algn="r" defTabSz="966788">
              <a:defRPr sz="1200"/>
            </a:lvl1pPr>
          </a:lstStyle>
          <a:p>
            <a:fld id="{8A84D417-F066-4221-9DC4-480999578572}" type="slidenum">
              <a:rPr lang="en-US" altLang="en-US"/>
              <a:pPr/>
              <a:t>‹#›</a:t>
            </a:fld>
            <a:endParaRPr lang="en-US" altLang="en-US"/>
          </a:p>
        </p:txBody>
      </p:sp>
      <p:sp>
        <p:nvSpPr>
          <p:cNvPr id="177158" name="Rectangle 6"/>
          <p:cNvSpPr>
            <a:spLocks noChangeArrowheads="1"/>
          </p:cNvSpPr>
          <p:nvPr/>
        </p:nvSpPr>
        <p:spPr bwMode="auto">
          <a:xfrm>
            <a:off x="533400" y="304800"/>
            <a:ext cx="3816350"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43" tIns="50122" rIns="100243" bIns="50122"/>
          <a:lstStyle>
            <a:lvl1pPr algn="l" defTabSz="1003300">
              <a:defRPr sz="2400">
                <a:solidFill>
                  <a:schemeClr val="tx1"/>
                </a:solidFill>
                <a:latin typeface="Times New Roman" panose="02020603050405020304" pitchFamily="18" charset="0"/>
              </a:defRPr>
            </a:lvl1pPr>
            <a:lvl2pPr marL="500063" algn="l" defTabSz="1003300">
              <a:defRPr sz="2400">
                <a:solidFill>
                  <a:schemeClr val="tx1"/>
                </a:solidFill>
                <a:latin typeface="Times New Roman" panose="02020603050405020304" pitchFamily="18" charset="0"/>
              </a:defRPr>
            </a:lvl2pPr>
            <a:lvl3pPr marL="1003300" algn="l" defTabSz="1003300">
              <a:defRPr sz="2400">
                <a:solidFill>
                  <a:schemeClr val="tx1"/>
                </a:solidFill>
                <a:latin typeface="Times New Roman" panose="02020603050405020304" pitchFamily="18" charset="0"/>
              </a:defRPr>
            </a:lvl3pPr>
            <a:lvl4pPr marL="1503363" algn="l" defTabSz="1003300">
              <a:defRPr sz="2400">
                <a:solidFill>
                  <a:schemeClr val="tx1"/>
                </a:solidFill>
                <a:latin typeface="Times New Roman" panose="02020603050405020304" pitchFamily="18" charset="0"/>
              </a:defRPr>
            </a:lvl4pPr>
            <a:lvl5pPr marL="2005013" algn="l" defTabSz="1003300">
              <a:defRPr sz="2400">
                <a:solidFill>
                  <a:schemeClr val="tx1"/>
                </a:solidFill>
                <a:latin typeface="Times New Roman" panose="02020603050405020304" pitchFamily="18" charset="0"/>
              </a:defRPr>
            </a:lvl5pPr>
            <a:lvl6pPr marL="2462213" defTabSz="1003300" eaLnBrk="0" fontAlgn="base" hangingPunct="0">
              <a:spcBef>
                <a:spcPct val="0"/>
              </a:spcBef>
              <a:spcAft>
                <a:spcPct val="0"/>
              </a:spcAft>
              <a:defRPr sz="2400">
                <a:solidFill>
                  <a:schemeClr val="tx1"/>
                </a:solidFill>
                <a:latin typeface="Times New Roman" panose="02020603050405020304" pitchFamily="18" charset="0"/>
              </a:defRPr>
            </a:lvl6pPr>
            <a:lvl7pPr marL="2919413" defTabSz="1003300" eaLnBrk="0" fontAlgn="base" hangingPunct="0">
              <a:spcBef>
                <a:spcPct val="0"/>
              </a:spcBef>
              <a:spcAft>
                <a:spcPct val="0"/>
              </a:spcAft>
              <a:defRPr sz="2400">
                <a:solidFill>
                  <a:schemeClr val="tx1"/>
                </a:solidFill>
                <a:latin typeface="Times New Roman" panose="02020603050405020304" pitchFamily="18" charset="0"/>
              </a:defRPr>
            </a:lvl7pPr>
            <a:lvl8pPr marL="3376613" defTabSz="1003300" eaLnBrk="0" fontAlgn="base" hangingPunct="0">
              <a:spcBef>
                <a:spcPct val="0"/>
              </a:spcBef>
              <a:spcAft>
                <a:spcPct val="0"/>
              </a:spcAft>
              <a:defRPr sz="2400">
                <a:solidFill>
                  <a:schemeClr val="tx1"/>
                </a:solidFill>
                <a:latin typeface="Times New Roman" panose="02020603050405020304" pitchFamily="18" charset="0"/>
              </a:defRPr>
            </a:lvl8pPr>
            <a:lvl9pPr marL="3833813" defTabSz="10033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b="1" i="1"/>
              <a:t>Design and Analysis of Algorithms</a:t>
            </a:r>
          </a:p>
        </p:txBody>
      </p:sp>
      <p:sp>
        <p:nvSpPr>
          <p:cNvPr id="177159" name="Rectangle 7"/>
          <p:cNvSpPr>
            <a:spLocks noChangeArrowheads="1"/>
          </p:cNvSpPr>
          <p:nvPr/>
        </p:nvSpPr>
        <p:spPr bwMode="auto">
          <a:xfrm>
            <a:off x="4322763" y="304800"/>
            <a:ext cx="2382837"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0243" tIns="50122" rIns="100243" bIns="50122"/>
          <a:lstStyle>
            <a:lvl1pPr algn="l" defTabSz="1003300">
              <a:defRPr sz="2400">
                <a:solidFill>
                  <a:schemeClr val="tx1"/>
                </a:solidFill>
                <a:latin typeface="Times New Roman" panose="02020603050405020304" pitchFamily="18" charset="0"/>
              </a:defRPr>
            </a:lvl1pPr>
            <a:lvl2pPr marL="500063" algn="l" defTabSz="1003300">
              <a:defRPr sz="2400">
                <a:solidFill>
                  <a:schemeClr val="tx1"/>
                </a:solidFill>
                <a:latin typeface="Times New Roman" panose="02020603050405020304" pitchFamily="18" charset="0"/>
              </a:defRPr>
            </a:lvl2pPr>
            <a:lvl3pPr marL="1003300" algn="l" defTabSz="1003300">
              <a:defRPr sz="2400">
                <a:solidFill>
                  <a:schemeClr val="tx1"/>
                </a:solidFill>
                <a:latin typeface="Times New Roman" panose="02020603050405020304" pitchFamily="18" charset="0"/>
              </a:defRPr>
            </a:lvl3pPr>
            <a:lvl4pPr marL="1503363" algn="l" defTabSz="1003300">
              <a:defRPr sz="2400">
                <a:solidFill>
                  <a:schemeClr val="tx1"/>
                </a:solidFill>
                <a:latin typeface="Times New Roman" panose="02020603050405020304" pitchFamily="18" charset="0"/>
              </a:defRPr>
            </a:lvl4pPr>
            <a:lvl5pPr marL="2005013" algn="l" defTabSz="1003300">
              <a:defRPr sz="2400">
                <a:solidFill>
                  <a:schemeClr val="tx1"/>
                </a:solidFill>
                <a:latin typeface="Times New Roman" panose="02020603050405020304" pitchFamily="18" charset="0"/>
              </a:defRPr>
            </a:lvl5pPr>
            <a:lvl6pPr marL="2462213" defTabSz="1003300" eaLnBrk="0" fontAlgn="base" hangingPunct="0">
              <a:spcBef>
                <a:spcPct val="0"/>
              </a:spcBef>
              <a:spcAft>
                <a:spcPct val="0"/>
              </a:spcAft>
              <a:defRPr sz="2400">
                <a:solidFill>
                  <a:schemeClr val="tx1"/>
                </a:solidFill>
                <a:latin typeface="Times New Roman" panose="02020603050405020304" pitchFamily="18" charset="0"/>
              </a:defRPr>
            </a:lvl6pPr>
            <a:lvl7pPr marL="2919413" defTabSz="1003300" eaLnBrk="0" fontAlgn="base" hangingPunct="0">
              <a:spcBef>
                <a:spcPct val="0"/>
              </a:spcBef>
              <a:spcAft>
                <a:spcPct val="0"/>
              </a:spcAft>
              <a:defRPr sz="2400">
                <a:solidFill>
                  <a:schemeClr val="tx1"/>
                </a:solidFill>
                <a:latin typeface="Times New Roman" panose="02020603050405020304" pitchFamily="18" charset="0"/>
              </a:defRPr>
            </a:lvl7pPr>
            <a:lvl8pPr marL="3376613" defTabSz="1003300" eaLnBrk="0" fontAlgn="base" hangingPunct="0">
              <a:spcBef>
                <a:spcPct val="0"/>
              </a:spcBef>
              <a:spcAft>
                <a:spcPct val="0"/>
              </a:spcAft>
              <a:defRPr sz="2400">
                <a:solidFill>
                  <a:schemeClr val="tx1"/>
                </a:solidFill>
                <a:latin typeface="Times New Roman" panose="02020603050405020304" pitchFamily="18" charset="0"/>
              </a:defRPr>
            </a:lvl8pPr>
            <a:lvl9pPr marL="3833813" defTabSz="1003300" eaLnBrk="0" fontAlgn="base" hangingPunct="0">
              <a:spcBef>
                <a:spcPct val="0"/>
              </a:spcBef>
              <a:spcAft>
                <a:spcPct val="0"/>
              </a:spcAft>
              <a:defRPr sz="2400">
                <a:solidFill>
                  <a:schemeClr val="tx1"/>
                </a:solidFill>
                <a:latin typeface="Times New Roman" panose="02020603050405020304" pitchFamily="18" charset="0"/>
              </a:defRPr>
            </a:lvl9pPr>
          </a:lstStyle>
          <a:p>
            <a:pPr algn="r"/>
            <a:r>
              <a:rPr lang="en-US" altLang="en-US" sz="1800" b="1" i="1"/>
              <a:t>Chapter 3</a:t>
            </a: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62" name="Rectangle 2"/>
          <p:cNvSpPr>
            <a:spLocks noGrp="1" noChangeArrowheads="1"/>
          </p:cNvSpPr>
          <p:nvPr>
            <p:ph type="hdr" sz="quarter"/>
          </p:nvPr>
        </p:nvSpPr>
        <p:spPr bwMode="auto">
          <a:xfrm>
            <a:off x="0" y="0"/>
            <a:ext cx="3170238"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6653" tIns="48327" rIns="96653" bIns="48327" numCol="1" anchor="ctr" anchorCtr="0" compatLnSpc="1">
            <a:prstTxWarp prst="textNoShape">
              <a:avLst/>
            </a:prstTxWarp>
          </a:bodyPr>
          <a:lstStyle>
            <a:lvl1pPr algn="l" defTabSz="966788">
              <a:defRPr sz="1200"/>
            </a:lvl1pPr>
          </a:lstStyle>
          <a:p>
            <a:endParaRPr lang="en-US" altLang="en-US"/>
          </a:p>
        </p:txBody>
      </p:sp>
      <p:sp>
        <p:nvSpPr>
          <p:cNvPr id="92163" name="Rectangle 3"/>
          <p:cNvSpPr>
            <a:spLocks noGrp="1" noChangeArrowheads="1"/>
          </p:cNvSpPr>
          <p:nvPr>
            <p:ph type="dt" idx="1"/>
          </p:nvPr>
        </p:nvSpPr>
        <p:spPr bwMode="auto">
          <a:xfrm>
            <a:off x="4144963" y="0"/>
            <a:ext cx="3170237" cy="481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6653" tIns="48327" rIns="96653" bIns="48327" numCol="1" anchor="ctr" anchorCtr="0" compatLnSpc="1">
            <a:prstTxWarp prst="textNoShape">
              <a:avLst/>
            </a:prstTxWarp>
          </a:bodyPr>
          <a:lstStyle>
            <a:lvl1pPr algn="r" defTabSz="966788">
              <a:defRPr sz="1200"/>
            </a:lvl1pPr>
          </a:lstStyle>
          <a:p>
            <a:endParaRPr lang="en-US" altLang="en-US"/>
          </a:p>
        </p:txBody>
      </p:sp>
      <p:sp>
        <p:nvSpPr>
          <p:cNvPr id="92164" name="Rectangle 4"/>
          <p:cNvSpPr>
            <a:spLocks noGrp="1" noRot="1" noChangeAspect="1" noChangeArrowheads="1" noTextEdit="1"/>
          </p:cNvSpPr>
          <p:nvPr>
            <p:ph type="sldImg" idx="2"/>
          </p:nvPr>
        </p:nvSpPr>
        <p:spPr bwMode="auto">
          <a:xfrm>
            <a:off x="1257300" y="719138"/>
            <a:ext cx="4800600" cy="360045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2165" name="Rectangle 5"/>
          <p:cNvSpPr>
            <a:spLocks noGrp="1" noChangeArrowheads="1"/>
          </p:cNvSpPr>
          <p:nvPr>
            <p:ph type="body" sz="quarter" idx="3"/>
          </p:nvPr>
        </p:nvSpPr>
        <p:spPr bwMode="auto">
          <a:xfrm>
            <a:off x="976313" y="4560888"/>
            <a:ext cx="5362575" cy="432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6653" tIns="48327" rIns="96653" bIns="48327" numCol="1" anchor="ctr"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92166" name="Rectangle 6"/>
          <p:cNvSpPr>
            <a:spLocks noGrp="1" noChangeArrowheads="1"/>
          </p:cNvSpPr>
          <p:nvPr>
            <p:ph type="ftr" sz="quarter" idx="4"/>
          </p:nvPr>
        </p:nvSpPr>
        <p:spPr bwMode="auto">
          <a:xfrm>
            <a:off x="0" y="9120188"/>
            <a:ext cx="3170238"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6653" tIns="48327" rIns="96653" bIns="48327" numCol="1" anchor="b" anchorCtr="0" compatLnSpc="1">
            <a:prstTxWarp prst="textNoShape">
              <a:avLst/>
            </a:prstTxWarp>
          </a:bodyPr>
          <a:lstStyle>
            <a:lvl1pPr algn="l" defTabSz="966788">
              <a:defRPr sz="1200"/>
            </a:lvl1pPr>
          </a:lstStyle>
          <a:p>
            <a:endParaRPr lang="en-US" altLang="en-US"/>
          </a:p>
        </p:txBody>
      </p:sp>
      <p:sp>
        <p:nvSpPr>
          <p:cNvPr id="92167" name="Rectangle 7"/>
          <p:cNvSpPr>
            <a:spLocks noGrp="1" noChangeArrowheads="1"/>
          </p:cNvSpPr>
          <p:nvPr>
            <p:ph type="sldNum" sz="quarter" idx="5"/>
          </p:nvPr>
        </p:nvSpPr>
        <p:spPr bwMode="auto">
          <a:xfrm>
            <a:off x="4144963" y="9120188"/>
            <a:ext cx="3170237"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6653" tIns="48327" rIns="96653" bIns="48327" numCol="1" anchor="b" anchorCtr="0" compatLnSpc="1">
            <a:prstTxWarp prst="textNoShape">
              <a:avLst/>
            </a:prstTxWarp>
          </a:bodyPr>
          <a:lstStyle>
            <a:lvl1pPr algn="r" defTabSz="966788">
              <a:defRPr sz="1200"/>
            </a:lvl1pPr>
          </a:lstStyle>
          <a:p>
            <a:fld id="{532C8ED0-FDCF-4508-B2C1-DEF3CCF439A6}"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38A8A1-E2B8-4BD1-8409-EFE61EA494FD}" type="slidenum">
              <a:rPr lang="en-US" smtClean="0"/>
              <a:pPr/>
              <a:t>1</a:t>
            </a:fld>
            <a:endParaRPr lang="en-US"/>
          </a:p>
        </p:txBody>
      </p:sp>
      <p:sp>
        <p:nvSpPr>
          <p:cNvPr id="5" name="Footer Placeholder 4"/>
          <p:cNvSpPr>
            <a:spLocks noGrp="1"/>
          </p:cNvSpPr>
          <p:nvPr>
            <p:ph type="ftr" sz="quarter" idx="11"/>
          </p:nvPr>
        </p:nvSpPr>
        <p:spPr/>
        <p:txBody>
          <a:bodyPr/>
          <a:lstStyle/>
          <a:p>
            <a:endParaRPr lang="en-US"/>
          </a:p>
        </p:txBody>
      </p:sp>
      <p:sp>
        <p:nvSpPr>
          <p:cNvPr id="6" name="Header Placeholder 5"/>
          <p:cNvSpPr>
            <a:spLocks noGrp="1"/>
          </p:cNvSpPr>
          <p:nvPr>
            <p:ph type="hdr" sz="quarter" idx="12"/>
          </p:nvPr>
        </p:nvSpPr>
        <p:spPr/>
        <p:txBody>
          <a:bodyPr/>
          <a:lstStyle/>
          <a:p>
            <a:endParaRPr lang="en-US"/>
          </a:p>
        </p:txBody>
      </p:sp>
    </p:spTree>
    <p:extLst>
      <p:ext uri="{BB962C8B-B14F-4D97-AF65-F5344CB8AC3E}">
        <p14:creationId xmlns:p14="http://schemas.microsoft.com/office/powerpoint/2010/main" val="3089996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v"/>
            </a:pPr>
            <a:r>
              <a:rPr lang="en-GB" sz="1200" b="0" i="0" kern="1200" dirty="0" err="1">
                <a:solidFill>
                  <a:schemeClr val="tx1"/>
                </a:solidFill>
                <a:effectLst/>
                <a:latin typeface="Times New Roman" panose="02020603050405020304" pitchFamily="18" charset="0"/>
                <a:ea typeface="+mn-ea"/>
                <a:cs typeface="+mn-cs"/>
              </a:rPr>
              <a:t>MergeSort</a:t>
            </a:r>
            <a:r>
              <a:rPr lang="en-GB" sz="1200" b="0" i="0" kern="1200" dirty="0">
                <a:solidFill>
                  <a:schemeClr val="tx1"/>
                </a:solidFill>
                <a:effectLst/>
                <a:latin typeface="Times New Roman" panose="02020603050405020304" pitchFamily="18" charset="0"/>
                <a:ea typeface="+mn-ea"/>
                <a:cs typeface="+mn-cs"/>
              </a:rPr>
              <a:t> recursively divides the list into two halves.</a:t>
            </a:r>
          </a:p>
          <a:p>
            <a:pPr marL="171450" indent="-171450">
              <a:buFont typeface="Wingdings" pitchFamily="2" charset="2"/>
              <a:buChar char="v"/>
            </a:pPr>
            <a:r>
              <a:rPr lang="en-GB" sz="1200" b="0" i="0" kern="1200" dirty="0">
                <a:solidFill>
                  <a:schemeClr val="tx1"/>
                </a:solidFill>
                <a:effectLst/>
                <a:latin typeface="Times New Roman" panose="02020603050405020304" pitchFamily="18" charset="0"/>
                <a:ea typeface="+mn-ea"/>
                <a:cs typeface="+mn-cs"/>
              </a:rPr>
              <a:t>The list is divided until a list of 1 element is found.</a:t>
            </a:r>
          </a:p>
          <a:p>
            <a:pPr marL="171450" indent="-171450">
              <a:buFont typeface="Wingdings" pitchFamily="2" charset="2"/>
              <a:buChar char="v"/>
            </a:pPr>
            <a:r>
              <a:rPr lang="en-GB" sz="1200" b="0" i="0" kern="1200" dirty="0">
                <a:solidFill>
                  <a:schemeClr val="tx1"/>
                </a:solidFill>
                <a:effectLst/>
                <a:latin typeface="Times New Roman" panose="02020603050405020304" pitchFamily="18" charset="0"/>
                <a:ea typeface="+mn-ea"/>
                <a:cs typeface="+mn-cs"/>
              </a:rPr>
              <a:t>A list of 1 element is already sorted.</a:t>
            </a:r>
          </a:p>
          <a:p>
            <a:pPr marL="171450" indent="-171450">
              <a:buFont typeface="Wingdings" pitchFamily="2" charset="2"/>
              <a:buChar char="v"/>
            </a:pPr>
            <a:r>
              <a:rPr lang="en-GB" sz="1200" b="0" i="0" kern="1200" dirty="0">
                <a:solidFill>
                  <a:schemeClr val="tx1"/>
                </a:solidFill>
                <a:effectLst/>
                <a:latin typeface="Times New Roman" panose="02020603050405020304" pitchFamily="18" charset="0"/>
                <a:ea typeface="+mn-ea"/>
                <a:cs typeface="+mn-cs"/>
              </a:rPr>
              <a:t>At each level, the sorted lists are merged together while maintaining the sorted order.</a:t>
            </a:r>
          </a:p>
          <a:p>
            <a:endParaRPr lang="en-GH" dirty="0"/>
          </a:p>
        </p:txBody>
      </p:sp>
      <p:sp>
        <p:nvSpPr>
          <p:cNvPr id="4" name="Slide Number Placeholder 3"/>
          <p:cNvSpPr>
            <a:spLocks noGrp="1"/>
          </p:cNvSpPr>
          <p:nvPr>
            <p:ph type="sldNum" sz="quarter" idx="5"/>
          </p:nvPr>
        </p:nvSpPr>
        <p:spPr/>
        <p:txBody>
          <a:bodyPr/>
          <a:lstStyle/>
          <a:p>
            <a:fld id="{532C8ED0-FDCF-4508-B2C1-DEF3CCF439A6}" type="slidenum">
              <a:rPr lang="en-US" altLang="en-US" smtClean="0"/>
              <a:pPr/>
              <a:t>46</a:t>
            </a:fld>
            <a:endParaRPr lang="en-US" altLang="en-US"/>
          </a:p>
        </p:txBody>
      </p:sp>
    </p:spTree>
    <p:extLst>
      <p:ext uri="{BB962C8B-B14F-4D97-AF65-F5344CB8AC3E}">
        <p14:creationId xmlns:p14="http://schemas.microsoft.com/office/powerpoint/2010/main" val="349599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H" dirty="0"/>
          </a:p>
        </p:txBody>
      </p:sp>
      <p:sp>
        <p:nvSpPr>
          <p:cNvPr id="4" name="Slide Number Placeholder 3"/>
          <p:cNvSpPr>
            <a:spLocks noGrp="1"/>
          </p:cNvSpPr>
          <p:nvPr>
            <p:ph type="sldNum" sz="quarter" idx="5"/>
          </p:nvPr>
        </p:nvSpPr>
        <p:spPr/>
        <p:txBody>
          <a:bodyPr/>
          <a:lstStyle/>
          <a:p>
            <a:fld id="{532C8ED0-FDCF-4508-B2C1-DEF3CCF439A6}" type="slidenum">
              <a:rPr lang="en-US" altLang="en-US" smtClean="0"/>
              <a:pPr/>
              <a:t>57</a:t>
            </a:fld>
            <a:endParaRPr lang="en-US" altLang="en-US"/>
          </a:p>
        </p:txBody>
      </p:sp>
    </p:spTree>
    <p:extLst>
      <p:ext uri="{BB962C8B-B14F-4D97-AF65-F5344CB8AC3E}">
        <p14:creationId xmlns:p14="http://schemas.microsoft.com/office/powerpoint/2010/main" val="3483615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a:t>
            </a:r>
            <a:r>
              <a:rPr lang="en-GB" dirty="0" err="1"/>
              <a:t>keyIndex</a:t>
            </a:r>
            <a:r>
              <a:rPr lang="en-GB" dirty="0"/>
              <a:t> == -1) { </a:t>
            </a:r>
            <a:r>
              <a:rPr lang="en-GB" dirty="0" err="1"/>
              <a:t>printLine</a:t>
            </a:r>
            <a:r>
              <a:rPr lang="en-GB" dirty="0"/>
              <a:t>(key + " was not found.") } else { </a:t>
            </a:r>
            <a:r>
              <a:rPr lang="en-GB" dirty="0" err="1"/>
              <a:t>printLine</a:t>
            </a:r>
            <a:r>
              <a:rPr lang="en-GB" dirty="0"/>
              <a:t>("Found " + key + " at index " + </a:t>
            </a:r>
            <a:r>
              <a:rPr lang="en-GB" dirty="0" err="1"/>
              <a:t>keyIndex</a:t>
            </a:r>
            <a:r>
              <a:rPr lang="en-GB" dirty="0"/>
              <a:t> + ".") } }</a:t>
            </a:r>
            <a:endParaRPr lang="en-GH" dirty="0"/>
          </a:p>
        </p:txBody>
      </p:sp>
      <p:sp>
        <p:nvSpPr>
          <p:cNvPr id="4" name="Slide Number Placeholder 3"/>
          <p:cNvSpPr>
            <a:spLocks noGrp="1"/>
          </p:cNvSpPr>
          <p:nvPr>
            <p:ph type="sldNum" sz="quarter" idx="5"/>
          </p:nvPr>
        </p:nvSpPr>
        <p:spPr/>
        <p:txBody>
          <a:bodyPr/>
          <a:lstStyle/>
          <a:p>
            <a:fld id="{532C8ED0-FDCF-4508-B2C1-DEF3CCF439A6}" type="slidenum">
              <a:rPr lang="en-US" altLang="en-US" smtClean="0"/>
              <a:pPr/>
              <a:t>11</a:t>
            </a:fld>
            <a:endParaRPr lang="en-US" altLang="en-US"/>
          </a:p>
        </p:txBody>
      </p:sp>
    </p:spTree>
    <p:extLst>
      <p:ext uri="{BB962C8B-B14F-4D97-AF65-F5344CB8AC3E}">
        <p14:creationId xmlns:p14="http://schemas.microsoft.com/office/powerpoint/2010/main" val="2616879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b="1" dirty="0">
                <a:solidFill>
                  <a:srgbClr val="FF0000"/>
                </a:solidFill>
                <a:effectLst/>
              </a:rPr>
              <a:t>Sorting is the process </a:t>
            </a:r>
            <a:r>
              <a:rPr lang="en-GB" dirty="0">
                <a:effectLst/>
              </a:rPr>
              <a:t>of converting a list of elements into </a:t>
            </a:r>
            <a:r>
              <a:rPr lang="en-GB" b="1" dirty="0">
                <a:effectLst/>
              </a:rPr>
              <a:t>ascending (or descending) order</a:t>
            </a:r>
            <a:r>
              <a:rPr lang="en-GB" dirty="0">
                <a:effectLst/>
              </a:rPr>
              <a:t>.</a:t>
            </a:r>
          </a:p>
          <a:p>
            <a:endParaRPr lang="en-GH" dirty="0"/>
          </a:p>
        </p:txBody>
      </p:sp>
      <p:sp>
        <p:nvSpPr>
          <p:cNvPr id="4" name="Slide Number Placeholder 3"/>
          <p:cNvSpPr>
            <a:spLocks noGrp="1"/>
          </p:cNvSpPr>
          <p:nvPr>
            <p:ph type="sldNum" sz="quarter" idx="5"/>
          </p:nvPr>
        </p:nvSpPr>
        <p:spPr/>
        <p:txBody>
          <a:bodyPr/>
          <a:lstStyle/>
          <a:p>
            <a:fld id="{532C8ED0-FDCF-4508-B2C1-DEF3CCF439A6}" type="slidenum">
              <a:rPr lang="en-US" altLang="en-US" smtClean="0"/>
              <a:pPr/>
              <a:t>20</a:t>
            </a:fld>
            <a:endParaRPr lang="en-US" altLang="en-US"/>
          </a:p>
        </p:txBody>
      </p:sp>
    </p:spTree>
    <p:extLst>
      <p:ext uri="{BB962C8B-B14F-4D97-AF65-F5344CB8AC3E}">
        <p14:creationId xmlns:p14="http://schemas.microsoft.com/office/powerpoint/2010/main" val="858492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GB" b="1" dirty="0"/>
              <a:t>Second Pass:</a:t>
            </a:r>
            <a:endParaRPr lang="en-GB" dirty="0"/>
          </a:p>
          <a:p>
            <a:pPr marL="742950" lvl="1" indent="-285750">
              <a:buFont typeface="+mj-lt"/>
              <a:buAutoNum type="arabicPeriod"/>
            </a:pPr>
            <a:r>
              <a:rPr lang="en-GB" dirty="0"/>
              <a:t>Compare 1 and 4: no swap → [1, 4, 2, 5, 8]</a:t>
            </a:r>
          </a:p>
          <a:p>
            <a:pPr marL="742950" lvl="1" indent="-285750">
              <a:buFont typeface="+mj-lt"/>
              <a:buAutoNum type="arabicPeriod"/>
            </a:pPr>
            <a:r>
              <a:rPr lang="en-GB" dirty="0"/>
              <a:t>Compare 4 and 2: swap them → [1, 2, 4, 5, 8]</a:t>
            </a:r>
          </a:p>
          <a:p>
            <a:pPr marL="742950" lvl="1" indent="-285750">
              <a:buFont typeface="+mj-lt"/>
              <a:buAutoNum type="arabicPeriod"/>
            </a:pPr>
            <a:r>
              <a:rPr lang="en-GB" dirty="0"/>
              <a:t>Compare 4 and 5: no swap → [1, 2, 4, 5, 8]</a:t>
            </a:r>
          </a:p>
          <a:p>
            <a:pPr marL="742950" lvl="1" indent="-285750">
              <a:buFont typeface="+mj-lt"/>
              <a:buAutoNum type="arabicPeriod"/>
            </a:pPr>
            <a:r>
              <a:rPr lang="en-GB" dirty="0"/>
              <a:t>Compare 5 and 8: no swap → [1, 2, 4, 5, 8]</a:t>
            </a:r>
          </a:p>
          <a:p>
            <a:pPr marL="742950" lvl="1" indent="-285750">
              <a:buFont typeface="+mj-lt"/>
              <a:buAutoNum type="arabicPeriod"/>
            </a:pPr>
            <a:r>
              <a:rPr lang="en-GB" dirty="0"/>
              <a:t>Array after second pass: [1, 2, 4, 5, 8]</a:t>
            </a:r>
          </a:p>
          <a:p>
            <a:pPr>
              <a:buFont typeface="+mj-lt"/>
              <a:buAutoNum type="arabicPeriod"/>
            </a:pPr>
            <a:r>
              <a:rPr lang="en-GB" b="1" dirty="0"/>
              <a:t>Third Pass:</a:t>
            </a:r>
            <a:endParaRPr lang="en-GB" dirty="0"/>
          </a:p>
          <a:p>
            <a:pPr marL="742950" lvl="1" indent="-285750">
              <a:buFont typeface="+mj-lt"/>
              <a:buAutoNum type="arabicPeriod"/>
            </a:pPr>
            <a:r>
              <a:rPr lang="en-GB" dirty="0"/>
              <a:t>Compare 1 and 2: no swap → [1, 2, 4, 5, 8]</a:t>
            </a:r>
          </a:p>
          <a:p>
            <a:pPr marL="742950" lvl="1" indent="-285750">
              <a:buFont typeface="+mj-lt"/>
              <a:buAutoNum type="arabicPeriod"/>
            </a:pPr>
            <a:r>
              <a:rPr lang="en-GB" dirty="0"/>
              <a:t>Compare 2 and 4: no swap → [1, 2, 4, 5, 8]</a:t>
            </a:r>
          </a:p>
          <a:p>
            <a:pPr marL="742950" lvl="1" indent="-285750">
              <a:buFont typeface="+mj-lt"/>
              <a:buAutoNum type="arabicPeriod"/>
            </a:pPr>
            <a:r>
              <a:rPr lang="en-GB" dirty="0"/>
              <a:t>Compare 4 and 5: no swap → [1, 2, 4, 5, 8]</a:t>
            </a:r>
          </a:p>
          <a:p>
            <a:pPr marL="742950" lvl="1" indent="-285750">
              <a:buFont typeface="+mj-lt"/>
              <a:buAutoNum type="arabicPeriod"/>
            </a:pPr>
            <a:r>
              <a:rPr lang="en-GB" dirty="0"/>
              <a:t>Array after third pass: [1, 2, 4, 5, 8]</a:t>
            </a:r>
          </a:p>
          <a:p>
            <a:pPr>
              <a:buFont typeface="+mj-lt"/>
              <a:buAutoNum type="arabicPeriod"/>
            </a:pPr>
            <a:r>
              <a:rPr lang="en-GB" b="1" dirty="0"/>
              <a:t>Fourth Pass:</a:t>
            </a:r>
            <a:endParaRPr lang="en-GB" dirty="0"/>
          </a:p>
          <a:p>
            <a:pPr marL="742950" lvl="1" indent="-285750">
              <a:buFont typeface="+mj-lt"/>
              <a:buAutoNum type="arabicPeriod"/>
            </a:pPr>
            <a:r>
              <a:rPr lang="en-GB" dirty="0"/>
              <a:t>Compare 1 and 2: no swap → [1, 2, 4, 5, 8]</a:t>
            </a:r>
          </a:p>
          <a:p>
            <a:pPr marL="742950" lvl="1" indent="-285750">
              <a:buFont typeface="+mj-lt"/>
              <a:buAutoNum type="arabicPeriod"/>
            </a:pPr>
            <a:r>
              <a:rPr lang="en-GB" dirty="0"/>
              <a:t>Compare 2 and 4: no swap → [1, 2, 4, 5, 8]</a:t>
            </a:r>
          </a:p>
          <a:p>
            <a:pPr marL="742950" lvl="1" indent="-285750">
              <a:buFont typeface="+mj-lt"/>
              <a:buAutoNum type="arabicPeriod"/>
            </a:pPr>
            <a:r>
              <a:rPr lang="en-GB" dirty="0"/>
              <a:t>Array after fourth pass: [1, 2, 4, 5, 8]</a:t>
            </a:r>
          </a:p>
          <a:p>
            <a:pPr>
              <a:buFont typeface="+mj-lt"/>
              <a:buAutoNum type="arabicPeriod"/>
            </a:pPr>
            <a:r>
              <a:rPr lang="en-GB" b="1" dirty="0"/>
              <a:t>Fifth Pass:</a:t>
            </a:r>
            <a:endParaRPr lang="en-GB" dirty="0"/>
          </a:p>
          <a:p>
            <a:pPr marL="742950" lvl="1" indent="-285750">
              <a:buFont typeface="+mj-lt"/>
              <a:buAutoNum type="arabicPeriod"/>
            </a:pPr>
            <a:r>
              <a:rPr lang="en-GB" dirty="0"/>
              <a:t>Compare 1 and 2: no swap → [1, 2, 4, 5, 8]</a:t>
            </a:r>
          </a:p>
          <a:p>
            <a:pPr marL="742950" lvl="1" indent="-285750">
              <a:buFont typeface="+mj-lt"/>
              <a:buAutoNum type="arabicPeriod"/>
            </a:pPr>
            <a:r>
              <a:rPr lang="en-GB" dirty="0"/>
              <a:t>Array after fifth pass: [1, 2, 4, 5, 8]</a:t>
            </a:r>
          </a:p>
          <a:p>
            <a:r>
              <a:rPr lang="en-GB" b="1" dirty="0"/>
              <a:t>Sorted Array:</a:t>
            </a:r>
            <a:r>
              <a:rPr lang="en-GB" dirty="0"/>
              <a:t> [1, 2, 4, 5, 8]</a:t>
            </a:r>
          </a:p>
          <a:p>
            <a:r>
              <a:rPr lang="en-GB" b="1" dirty="0"/>
              <a:t>Explanation</a:t>
            </a:r>
          </a:p>
          <a:p>
            <a:r>
              <a:rPr lang="en-GB" dirty="0"/>
              <a:t>In each pass, the largest unsorted element "bubbles" to its correct position. The algorithm repeatedly steps through the list, compares adjacent elements, and swaps them if they are in the wrong order. The process is repeated until no more swaps are needed, indicating that the array is sorted.</a:t>
            </a:r>
          </a:p>
          <a:p>
            <a:endParaRPr lang="en-GH" dirty="0"/>
          </a:p>
        </p:txBody>
      </p:sp>
      <p:sp>
        <p:nvSpPr>
          <p:cNvPr id="4" name="Slide Number Placeholder 3"/>
          <p:cNvSpPr>
            <a:spLocks noGrp="1"/>
          </p:cNvSpPr>
          <p:nvPr>
            <p:ph type="sldNum" sz="quarter" idx="5"/>
          </p:nvPr>
        </p:nvSpPr>
        <p:spPr/>
        <p:txBody>
          <a:bodyPr/>
          <a:lstStyle/>
          <a:p>
            <a:fld id="{532C8ED0-FDCF-4508-B2C1-DEF3CCF439A6}" type="slidenum">
              <a:rPr lang="en-US" altLang="en-US" smtClean="0"/>
              <a:pPr/>
              <a:t>24</a:t>
            </a:fld>
            <a:endParaRPr lang="en-US" altLang="en-US"/>
          </a:p>
        </p:txBody>
      </p:sp>
    </p:spTree>
    <p:extLst>
      <p:ext uri="{BB962C8B-B14F-4D97-AF65-F5344CB8AC3E}">
        <p14:creationId xmlns:p14="http://schemas.microsoft.com/office/powerpoint/2010/main" val="1818630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v"/>
            </a:pPr>
            <a:r>
              <a:rPr lang="en-GB" sz="1200" b="0" i="0" kern="1200" dirty="0">
                <a:solidFill>
                  <a:schemeClr val="tx1"/>
                </a:solidFill>
                <a:effectLst/>
                <a:latin typeface="Times New Roman" panose="02020603050405020304" pitchFamily="18" charset="0"/>
                <a:ea typeface="+mn-ea"/>
                <a:cs typeface="+mn-cs"/>
              </a:rPr>
              <a:t>Selection sort treats the input as two parts, a sorted and unsorted part. Variables </a:t>
            </a:r>
            <a:r>
              <a:rPr lang="en-GB" sz="1200" b="0" i="0" kern="1200" dirty="0" err="1">
                <a:solidFill>
                  <a:schemeClr val="tx1"/>
                </a:solidFill>
                <a:effectLst/>
                <a:latin typeface="Times New Roman" panose="02020603050405020304" pitchFamily="18" charset="0"/>
                <a:ea typeface="+mn-ea"/>
                <a:cs typeface="+mn-cs"/>
              </a:rPr>
              <a:t>i</a:t>
            </a:r>
            <a:r>
              <a:rPr lang="en-GB" sz="1200" b="0" i="0" kern="1200" dirty="0">
                <a:solidFill>
                  <a:schemeClr val="tx1"/>
                </a:solidFill>
                <a:effectLst/>
                <a:latin typeface="Times New Roman" panose="02020603050405020304" pitchFamily="18" charset="0"/>
                <a:ea typeface="+mn-ea"/>
                <a:cs typeface="+mn-cs"/>
              </a:rPr>
              <a:t> and j keep track of the two parts.</a:t>
            </a:r>
          </a:p>
          <a:p>
            <a:pPr marL="171450" indent="-171450">
              <a:buFont typeface="Wingdings" pitchFamily="2" charset="2"/>
              <a:buChar char="v"/>
            </a:pPr>
            <a:r>
              <a:rPr lang="en-GB" sz="1200" b="0" i="0" kern="1200" dirty="0">
                <a:solidFill>
                  <a:schemeClr val="tx1"/>
                </a:solidFill>
                <a:effectLst/>
                <a:latin typeface="Times New Roman" panose="02020603050405020304" pitchFamily="18" charset="0"/>
                <a:ea typeface="+mn-ea"/>
                <a:cs typeface="+mn-cs"/>
              </a:rPr>
              <a:t>The selection sort algorithm searches the unsorted part of the array for the smallest element; </a:t>
            </a:r>
            <a:r>
              <a:rPr lang="en-GB" sz="1200" b="0" i="0" kern="1200" dirty="0" err="1">
                <a:solidFill>
                  <a:schemeClr val="tx1"/>
                </a:solidFill>
                <a:effectLst/>
                <a:latin typeface="Times New Roman" panose="02020603050405020304" pitchFamily="18" charset="0"/>
                <a:ea typeface="+mn-ea"/>
                <a:cs typeface="+mn-cs"/>
              </a:rPr>
              <a:t>indexSmallest</a:t>
            </a:r>
            <a:r>
              <a:rPr lang="en-GB" sz="1200" b="0" i="0" kern="1200" dirty="0">
                <a:solidFill>
                  <a:schemeClr val="tx1"/>
                </a:solidFill>
                <a:effectLst/>
                <a:latin typeface="Times New Roman" panose="02020603050405020304" pitchFamily="18" charset="0"/>
                <a:ea typeface="+mn-ea"/>
                <a:cs typeface="+mn-cs"/>
              </a:rPr>
              <a:t> stores the index of the smallest element found.</a:t>
            </a:r>
          </a:p>
          <a:p>
            <a:pPr marL="171450" indent="-171450">
              <a:buFont typeface="Wingdings" pitchFamily="2" charset="2"/>
              <a:buChar char="v"/>
            </a:pPr>
            <a:r>
              <a:rPr lang="en-GB" sz="1200" b="0" i="0" kern="1200" dirty="0">
                <a:solidFill>
                  <a:schemeClr val="tx1"/>
                </a:solidFill>
                <a:effectLst/>
                <a:latin typeface="Times New Roman" panose="02020603050405020304" pitchFamily="18" charset="0"/>
                <a:ea typeface="+mn-ea"/>
                <a:cs typeface="+mn-cs"/>
              </a:rPr>
              <a:t>Elements at </a:t>
            </a:r>
            <a:r>
              <a:rPr lang="en-GB" sz="1200" b="0" i="0" kern="1200" dirty="0" err="1">
                <a:solidFill>
                  <a:schemeClr val="tx1"/>
                </a:solidFill>
                <a:effectLst/>
                <a:latin typeface="Times New Roman" panose="02020603050405020304" pitchFamily="18" charset="0"/>
                <a:ea typeface="+mn-ea"/>
                <a:cs typeface="+mn-cs"/>
              </a:rPr>
              <a:t>i</a:t>
            </a:r>
            <a:r>
              <a:rPr lang="en-GB" sz="1200" b="0" i="0" kern="1200" dirty="0">
                <a:solidFill>
                  <a:schemeClr val="tx1"/>
                </a:solidFill>
                <a:effectLst/>
                <a:latin typeface="Times New Roman" panose="02020603050405020304" pitchFamily="18" charset="0"/>
                <a:ea typeface="+mn-ea"/>
                <a:cs typeface="+mn-cs"/>
              </a:rPr>
              <a:t> and </a:t>
            </a:r>
            <a:r>
              <a:rPr lang="en-GB" sz="1200" b="0" i="0" kern="1200" dirty="0" err="1">
                <a:solidFill>
                  <a:schemeClr val="tx1"/>
                </a:solidFill>
                <a:effectLst/>
                <a:latin typeface="Times New Roman" panose="02020603050405020304" pitchFamily="18" charset="0"/>
                <a:ea typeface="+mn-ea"/>
                <a:cs typeface="+mn-cs"/>
              </a:rPr>
              <a:t>indexSmallest</a:t>
            </a:r>
            <a:r>
              <a:rPr lang="en-GB" sz="1200" b="0" i="0" kern="1200" dirty="0">
                <a:solidFill>
                  <a:schemeClr val="tx1"/>
                </a:solidFill>
                <a:effectLst/>
                <a:latin typeface="Times New Roman" panose="02020603050405020304" pitchFamily="18" charset="0"/>
                <a:ea typeface="+mn-ea"/>
                <a:cs typeface="+mn-cs"/>
              </a:rPr>
              <a:t> are swapped.</a:t>
            </a:r>
          </a:p>
          <a:p>
            <a:pPr marL="171450" indent="-171450">
              <a:buFont typeface="Wingdings" pitchFamily="2" charset="2"/>
              <a:buChar char="v"/>
            </a:pPr>
            <a:r>
              <a:rPr lang="en-GB" sz="1200" b="0" i="0" kern="1200" dirty="0">
                <a:solidFill>
                  <a:schemeClr val="tx1"/>
                </a:solidFill>
                <a:effectLst/>
                <a:latin typeface="Times New Roman" panose="02020603050405020304" pitchFamily="18" charset="0"/>
                <a:ea typeface="+mn-ea"/>
                <a:cs typeface="+mn-cs"/>
              </a:rPr>
              <a:t>Indices for the sorted and unsorted parts are updated.</a:t>
            </a:r>
          </a:p>
          <a:p>
            <a:pPr marL="171450" indent="-171450">
              <a:buFont typeface="Wingdings" pitchFamily="2" charset="2"/>
              <a:buChar char="v"/>
            </a:pPr>
            <a:r>
              <a:rPr lang="en-GB" sz="1200" b="0" i="0" kern="1200" dirty="0">
                <a:solidFill>
                  <a:schemeClr val="tx1"/>
                </a:solidFill>
                <a:effectLst/>
                <a:latin typeface="Times New Roman" panose="02020603050405020304" pitchFamily="18" charset="0"/>
                <a:ea typeface="+mn-ea"/>
                <a:cs typeface="+mn-cs"/>
              </a:rPr>
              <a:t>The unsorted part is searched again, swapping the smallest element with the element at </a:t>
            </a:r>
            <a:r>
              <a:rPr lang="en-GB" sz="1200" b="0" i="0" kern="1200" dirty="0" err="1">
                <a:solidFill>
                  <a:schemeClr val="tx1"/>
                </a:solidFill>
                <a:effectLst/>
                <a:latin typeface="Times New Roman" panose="02020603050405020304" pitchFamily="18" charset="0"/>
                <a:ea typeface="+mn-ea"/>
                <a:cs typeface="+mn-cs"/>
              </a:rPr>
              <a:t>i</a:t>
            </a:r>
            <a:r>
              <a:rPr lang="en-GB" sz="1200" b="0" i="0" kern="1200" dirty="0">
                <a:solidFill>
                  <a:schemeClr val="tx1"/>
                </a:solidFill>
                <a:effectLst/>
                <a:latin typeface="Times New Roman" panose="02020603050405020304" pitchFamily="18" charset="0"/>
                <a:ea typeface="+mn-ea"/>
                <a:cs typeface="+mn-cs"/>
              </a:rPr>
              <a:t>.</a:t>
            </a:r>
          </a:p>
          <a:p>
            <a:pPr marL="171450" indent="-171450">
              <a:buFont typeface="Wingdings" pitchFamily="2" charset="2"/>
              <a:buChar char="v"/>
            </a:pPr>
            <a:r>
              <a:rPr lang="en-GB" sz="1200" b="0" i="0" kern="1200" dirty="0">
                <a:solidFill>
                  <a:schemeClr val="tx1"/>
                </a:solidFill>
                <a:effectLst/>
                <a:latin typeface="Times New Roman" panose="02020603050405020304" pitchFamily="18" charset="0"/>
                <a:ea typeface="+mn-ea"/>
                <a:cs typeface="+mn-cs"/>
              </a:rPr>
              <a:t>The process repeats until all elements are sorted.</a:t>
            </a:r>
          </a:p>
          <a:p>
            <a:endParaRPr lang="en-GH" dirty="0"/>
          </a:p>
        </p:txBody>
      </p:sp>
      <p:sp>
        <p:nvSpPr>
          <p:cNvPr id="4" name="Slide Number Placeholder 3"/>
          <p:cNvSpPr>
            <a:spLocks noGrp="1"/>
          </p:cNvSpPr>
          <p:nvPr>
            <p:ph type="sldNum" sz="quarter" idx="5"/>
          </p:nvPr>
        </p:nvSpPr>
        <p:spPr/>
        <p:txBody>
          <a:bodyPr/>
          <a:lstStyle/>
          <a:p>
            <a:fld id="{532C8ED0-FDCF-4508-B2C1-DEF3CCF439A6}" type="slidenum">
              <a:rPr lang="en-US" altLang="en-US" smtClean="0"/>
              <a:pPr/>
              <a:t>28</a:t>
            </a:fld>
            <a:endParaRPr lang="en-US" altLang="en-US"/>
          </a:p>
        </p:txBody>
      </p:sp>
    </p:spTree>
    <p:extLst>
      <p:ext uri="{BB962C8B-B14F-4D97-AF65-F5344CB8AC3E}">
        <p14:creationId xmlns:p14="http://schemas.microsoft.com/office/powerpoint/2010/main" val="1045762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Builds the sorted array one item at a time by repeatedly picking the next item and inserting it into the correct position in the already sorted part.</a:t>
            </a:r>
          </a:p>
          <a:p>
            <a:endParaRPr lang="en-GH" dirty="0"/>
          </a:p>
        </p:txBody>
      </p:sp>
      <p:sp>
        <p:nvSpPr>
          <p:cNvPr id="4" name="Slide Number Placeholder 3"/>
          <p:cNvSpPr>
            <a:spLocks noGrp="1"/>
          </p:cNvSpPr>
          <p:nvPr>
            <p:ph type="sldNum" sz="quarter" idx="5"/>
          </p:nvPr>
        </p:nvSpPr>
        <p:spPr/>
        <p:txBody>
          <a:bodyPr/>
          <a:lstStyle/>
          <a:p>
            <a:fld id="{532C8ED0-FDCF-4508-B2C1-DEF3CCF439A6}" type="slidenum">
              <a:rPr lang="en-US" altLang="en-US" smtClean="0"/>
              <a:pPr/>
              <a:t>29</a:t>
            </a:fld>
            <a:endParaRPr lang="en-US" altLang="en-US"/>
          </a:p>
        </p:txBody>
      </p:sp>
    </p:spTree>
    <p:extLst>
      <p:ext uri="{BB962C8B-B14F-4D97-AF65-F5344CB8AC3E}">
        <p14:creationId xmlns:p14="http://schemas.microsoft.com/office/powerpoint/2010/main" val="2382593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v"/>
            </a:pPr>
            <a:r>
              <a:rPr lang="en-GB" sz="1200" b="0" i="0" kern="1200" dirty="0">
                <a:solidFill>
                  <a:schemeClr val="tx1"/>
                </a:solidFill>
                <a:effectLst/>
                <a:latin typeface="Times New Roman" panose="02020603050405020304" pitchFamily="18" charset="0"/>
                <a:ea typeface="+mn-ea"/>
                <a:cs typeface="+mn-cs"/>
              </a:rPr>
              <a:t>Variable </a:t>
            </a:r>
            <a:r>
              <a:rPr lang="en-GB" sz="1200" b="0" i="0" kern="1200" dirty="0" err="1">
                <a:solidFill>
                  <a:schemeClr val="tx1"/>
                </a:solidFill>
                <a:effectLst/>
                <a:latin typeface="Times New Roman" panose="02020603050405020304" pitchFamily="18" charset="0"/>
                <a:ea typeface="+mn-ea"/>
                <a:cs typeface="+mn-cs"/>
              </a:rPr>
              <a:t>i</a:t>
            </a:r>
            <a:r>
              <a:rPr lang="en-GB" sz="1200" b="0" i="0" kern="1200" dirty="0">
                <a:solidFill>
                  <a:schemeClr val="tx1"/>
                </a:solidFill>
                <a:effectLst/>
                <a:latin typeface="Times New Roman" panose="02020603050405020304" pitchFamily="18" charset="0"/>
                <a:ea typeface="+mn-ea"/>
                <a:cs typeface="+mn-cs"/>
              </a:rPr>
              <a:t> is the index of the first unsorted element. Since the element at index 0 is already sorted, </a:t>
            </a:r>
            <a:r>
              <a:rPr lang="en-GB" sz="1200" b="0" i="0" kern="1200" dirty="0" err="1">
                <a:solidFill>
                  <a:schemeClr val="tx1"/>
                </a:solidFill>
                <a:effectLst/>
                <a:latin typeface="Times New Roman" panose="02020603050405020304" pitchFamily="18" charset="0"/>
                <a:ea typeface="+mn-ea"/>
                <a:cs typeface="+mn-cs"/>
              </a:rPr>
              <a:t>i</a:t>
            </a:r>
            <a:r>
              <a:rPr lang="en-GB" sz="1200" b="0" i="0" kern="1200" dirty="0">
                <a:solidFill>
                  <a:schemeClr val="tx1"/>
                </a:solidFill>
                <a:effectLst/>
                <a:latin typeface="Times New Roman" panose="02020603050405020304" pitchFamily="18" charset="0"/>
                <a:ea typeface="+mn-ea"/>
                <a:cs typeface="+mn-cs"/>
              </a:rPr>
              <a:t> starts at 1.</a:t>
            </a:r>
          </a:p>
          <a:p>
            <a:pPr marL="171450" indent="-171450">
              <a:buFont typeface="Wingdings" pitchFamily="2" charset="2"/>
              <a:buChar char="v"/>
            </a:pPr>
            <a:r>
              <a:rPr lang="en-GB" sz="1200" b="0" i="0" kern="1200" dirty="0">
                <a:solidFill>
                  <a:schemeClr val="tx1"/>
                </a:solidFill>
                <a:effectLst/>
                <a:latin typeface="Times New Roman" panose="02020603050405020304" pitchFamily="18" charset="0"/>
                <a:ea typeface="+mn-ea"/>
                <a:cs typeface="+mn-cs"/>
              </a:rPr>
              <a:t>Variable j keeps track of the index of the current element being inserted into the sorted part. If the current element is less than the element to the left, the values are swapped.</a:t>
            </a:r>
          </a:p>
          <a:p>
            <a:pPr marL="171450" indent="-171450">
              <a:buFont typeface="Wingdings" pitchFamily="2" charset="2"/>
              <a:buChar char="v"/>
            </a:pPr>
            <a:r>
              <a:rPr lang="en-GB" sz="1200" b="0" i="0" kern="1200" dirty="0">
                <a:solidFill>
                  <a:schemeClr val="tx1"/>
                </a:solidFill>
                <a:effectLst/>
                <a:latin typeface="Times New Roman" panose="02020603050405020304" pitchFamily="18" charset="0"/>
                <a:ea typeface="+mn-ea"/>
                <a:cs typeface="+mn-cs"/>
              </a:rPr>
              <a:t>Once the current element is inserted in the correct location in the sorted part, </a:t>
            </a:r>
            <a:r>
              <a:rPr lang="en-GB" sz="1200" b="0" i="0" kern="1200" dirty="0" err="1">
                <a:solidFill>
                  <a:schemeClr val="tx1"/>
                </a:solidFill>
                <a:effectLst/>
                <a:latin typeface="Times New Roman" panose="02020603050405020304" pitchFamily="18" charset="0"/>
                <a:ea typeface="+mn-ea"/>
                <a:cs typeface="+mn-cs"/>
              </a:rPr>
              <a:t>i</a:t>
            </a:r>
            <a:r>
              <a:rPr lang="en-GB" sz="1200" b="0" i="0" kern="1200" dirty="0">
                <a:solidFill>
                  <a:schemeClr val="tx1"/>
                </a:solidFill>
                <a:effectLst/>
                <a:latin typeface="Times New Roman" panose="02020603050405020304" pitchFamily="18" charset="0"/>
                <a:ea typeface="+mn-ea"/>
                <a:cs typeface="+mn-cs"/>
              </a:rPr>
              <a:t> is incremented to the next element in the unsorted part.</a:t>
            </a:r>
          </a:p>
          <a:p>
            <a:pPr marL="171450" indent="-171450">
              <a:buFont typeface="Wingdings" pitchFamily="2" charset="2"/>
              <a:buChar char="v"/>
            </a:pPr>
            <a:r>
              <a:rPr lang="en-GB" sz="1200" b="0" i="0" kern="1200" dirty="0">
                <a:solidFill>
                  <a:schemeClr val="tx1"/>
                </a:solidFill>
                <a:effectLst/>
                <a:latin typeface="Times New Roman" panose="02020603050405020304" pitchFamily="18" charset="0"/>
                <a:ea typeface="+mn-ea"/>
                <a:cs typeface="+mn-cs"/>
              </a:rPr>
              <a:t>If the current element being inserted is smaller than all elements in the sorted part, that element will be repeatedly swapped with each sorted element until index 0 is reached.</a:t>
            </a:r>
          </a:p>
          <a:p>
            <a:pPr marL="171450" indent="-171450">
              <a:buFont typeface="Wingdings" pitchFamily="2" charset="2"/>
              <a:buChar char="v"/>
            </a:pPr>
            <a:r>
              <a:rPr lang="en-GB" sz="1200" b="0" i="0" kern="1200" dirty="0">
                <a:solidFill>
                  <a:schemeClr val="tx1"/>
                </a:solidFill>
                <a:effectLst/>
                <a:latin typeface="Times New Roman" panose="02020603050405020304" pitchFamily="18" charset="0"/>
                <a:ea typeface="+mn-ea"/>
                <a:cs typeface="+mn-cs"/>
              </a:rPr>
              <a:t>Once all elements in the unsorted part are inserted in the sorted part, the list is sorted.</a:t>
            </a:r>
          </a:p>
          <a:p>
            <a:endParaRPr lang="en-GH" dirty="0"/>
          </a:p>
        </p:txBody>
      </p:sp>
      <p:sp>
        <p:nvSpPr>
          <p:cNvPr id="4" name="Slide Number Placeholder 3"/>
          <p:cNvSpPr>
            <a:spLocks noGrp="1"/>
          </p:cNvSpPr>
          <p:nvPr>
            <p:ph type="sldNum" sz="quarter" idx="5"/>
          </p:nvPr>
        </p:nvSpPr>
        <p:spPr/>
        <p:txBody>
          <a:bodyPr/>
          <a:lstStyle/>
          <a:p>
            <a:fld id="{532C8ED0-FDCF-4508-B2C1-DEF3CCF439A6}" type="slidenum">
              <a:rPr lang="en-US" altLang="en-US" smtClean="0"/>
              <a:pPr/>
              <a:t>32</a:t>
            </a:fld>
            <a:endParaRPr lang="en-US" altLang="en-US"/>
          </a:p>
        </p:txBody>
      </p:sp>
    </p:spTree>
    <p:extLst>
      <p:ext uri="{BB962C8B-B14F-4D97-AF65-F5344CB8AC3E}">
        <p14:creationId xmlns:p14="http://schemas.microsoft.com/office/powerpoint/2010/main" val="1237665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v"/>
            </a:pPr>
            <a:r>
              <a:rPr lang="en-GB" sz="1200" b="0" i="0" kern="1200" dirty="0">
                <a:solidFill>
                  <a:schemeClr val="tx1"/>
                </a:solidFill>
                <a:effectLst/>
                <a:latin typeface="Times New Roman" panose="02020603050405020304" pitchFamily="18" charset="0"/>
                <a:ea typeface="+mn-ea"/>
                <a:cs typeface="+mn-cs"/>
              </a:rPr>
              <a:t>The pivot value is the value of the middle element.</a:t>
            </a:r>
          </a:p>
          <a:p>
            <a:pPr marL="171450" indent="-171450">
              <a:buFont typeface="Wingdings" pitchFamily="2" charset="2"/>
              <a:buChar char="v"/>
            </a:pPr>
            <a:r>
              <a:rPr lang="en-GB" sz="1200" b="0" i="0" kern="1200" dirty="0" err="1">
                <a:solidFill>
                  <a:schemeClr val="tx1"/>
                </a:solidFill>
                <a:effectLst/>
                <a:latin typeface="Times New Roman" panose="02020603050405020304" pitchFamily="18" charset="0"/>
                <a:ea typeface="+mn-ea"/>
                <a:cs typeface="+mn-cs"/>
              </a:rPr>
              <a:t>lowIndex</a:t>
            </a:r>
            <a:r>
              <a:rPr lang="en-GB" sz="1200" b="0" i="0" kern="1200" dirty="0">
                <a:solidFill>
                  <a:schemeClr val="tx1"/>
                </a:solidFill>
                <a:effectLst/>
                <a:latin typeface="Times New Roman" panose="02020603050405020304" pitchFamily="18" charset="0"/>
                <a:ea typeface="+mn-ea"/>
                <a:cs typeface="+mn-cs"/>
              </a:rPr>
              <a:t> is incremented until a value greater than the pivot is found.</a:t>
            </a:r>
          </a:p>
          <a:p>
            <a:pPr marL="171450" indent="-171450">
              <a:buFont typeface="Wingdings" pitchFamily="2" charset="2"/>
              <a:buChar char="v"/>
            </a:pPr>
            <a:r>
              <a:rPr lang="en-GB" sz="1200" b="0" i="0" kern="1200" dirty="0" err="1">
                <a:solidFill>
                  <a:schemeClr val="tx1"/>
                </a:solidFill>
                <a:effectLst/>
                <a:latin typeface="Times New Roman" panose="02020603050405020304" pitchFamily="18" charset="0"/>
                <a:ea typeface="+mn-ea"/>
                <a:cs typeface="+mn-cs"/>
              </a:rPr>
              <a:t>highIndex</a:t>
            </a:r>
            <a:r>
              <a:rPr lang="en-GB" sz="1200" b="0" i="0" kern="1200" dirty="0">
                <a:solidFill>
                  <a:schemeClr val="tx1"/>
                </a:solidFill>
                <a:effectLst/>
                <a:latin typeface="Times New Roman" panose="02020603050405020304" pitchFamily="18" charset="0"/>
                <a:ea typeface="+mn-ea"/>
                <a:cs typeface="+mn-cs"/>
              </a:rPr>
              <a:t> is decremented until a value less than the pivot is found.</a:t>
            </a:r>
          </a:p>
          <a:p>
            <a:pPr marL="171450" indent="-171450">
              <a:buFont typeface="Wingdings" pitchFamily="2" charset="2"/>
              <a:buChar char="v"/>
            </a:pPr>
            <a:r>
              <a:rPr lang="en-GB" sz="1200" b="0" i="0" kern="1200" dirty="0">
                <a:solidFill>
                  <a:schemeClr val="tx1"/>
                </a:solidFill>
                <a:effectLst/>
                <a:latin typeface="Times New Roman" panose="02020603050405020304" pitchFamily="18" charset="0"/>
                <a:ea typeface="+mn-ea"/>
                <a:cs typeface="+mn-cs"/>
              </a:rPr>
              <a:t>Elements at indices </a:t>
            </a:r>
            <a:r>
              <a:rPr lang="en-GB" sz="1200" b="0" i="0" kern="1200" dirty="0" err="1">
                <a:solidFill>
                  <a:schemeClr val="tx1"/>
                </a:solidFill>
                <a:effectLst/>
                <a:latin typeface="Times New Roman" panose="02020603050405020304" pitchFamily="18" charset="0"/>
                <a:ea typeface="+mn-ea"/>
                <a:cs typeface="+mn-cs"/>
              </a:rPr>
              <a:t>lowIndex</a:t>
            </a:r>
            <a:r>
              <a:rPr lang="en-GB" sz="1200" b="0" i="0" kern="1200" dirty="0">
                <a:solidFill>
                  <a:schemeClr val="tx1"/>
                </a:solidFill>
                <a:effectLst/>
                <a:latin typeface="Times New Roman" panose="02020603050405020304" pitchFamily="18" charset="0"/>
                <a:ea typeface="+mn-ea"/>
                <a:cs typeface="+mn-cs"/>
              </a:rPr>
              <a:t> and </a:t>
            </a:r>
            <a:r>
              <a:rPr lang="en-GB" sz="1200" b="0" i="0" kern="1200" dirty="0" err="1">
                <a:solidFill>
                  <a:schemeClr val="tx1"/>
                </a:solidFill>
                <a:effectLst/>
                <a:latin typeface="Times New Roman" panose="02020603050405020304" pitchFamily="18" charset="0"/>
                <a:ea typeface="+mn-ea"/>
                <a:cs typeface="+mn-cs"/>
              </a:rPr>
              <a:t>highIndex</a:t>
            </a:r>
            <a:r>
              <a:rPr lang="en-GB" sz="1200" b="0" i="0" kern="1200" dirty="0">
                <a:solidFill>
                  <a:schemeClr val="tx1"/>
                </a:solidFill>
                <a:effectLst/>
                <a:latin typeface="Times New Roman" panose="02020603050405020304" pitchFamily="18" charset="0"/>
                <a:ea typeface="+mn-ea"/>
                <a:cs typeface="+mn-cs"/>
              </a:rPr>
              <a:t> are swapped, moving those elements to the correct partitions.</a:t>
            </a:r>
          </a:p>
          <a:p>
            <a:pPr marL="171450" indent="-171450">
              <a:buFont typeface="Wingdings" pitchFamily="2" charset="2"/>
              <a:buChar char="v"/>
            </a:pPr>
            <a:r>
              <a:rPr lang="en-GB" sz="1200" b="0" i="0" kern="1200" dirty="0">
                <a:solidFill>
                  <a:schemeClr val="tx1"/>
                </a:solidFill>
                <a:effectLst/>
                <a:latin typeface="Times New Roman" panose="02020603050405020304" pitchFamily="18" charset="0"/>
                <a:ea typeface="+mn-ea"/>
                <a:cs typeface="+mn-cs"/>
              </a:rPr>
              <a:t>The partition process repeats until indices </a:t>
            </a:r>
            <a:r>
              <a:rPr lang="en-GB" sz="1200" b="0" i="0" kern="1200" dirty="0" err="1">
                <a:solidFill>
                  <a:schemeClr val="tx1"/>
                </a:solidFill>
                <a:effectLst/>
                <a:latin typeface="Times New Roman" panose="02020603050405020304" pitchFamily="18" charset="0"/>
                <a:ea typeface="+mn-ea"/>
                <a:cs typeface="+mn-cs"/>
              </a:rPr>
              <a:t>lowIndex</a:t>
            </a:r>
            <a:r>
              <a:rPr lang="en-GB" sz="1200" b="0" i="0" kern="1200" dirty="0">
                <a:solidFill>
                  <a:schemeClr val="tx1"/>
                </a:solidFill>
                <a:effectLst/>
                <a:latin typeface="Times New Roman" panose="02020603050405020304" pitchFamily="18" charset="0"/>
                <a:ea typeface="+mn-ea"/>
                <a:cs typeface="+mn-cs"/>
              </a:rPr>
              <a:t> and </a:t>
            </a:r>
            <a:r>
              <a:rPr lang="en-GB" sz="1200" b="0" i="0" kern="1200" dirty="0" err="1">
                <a:solidFill>
                  <a:schemeClr val="tx1"/>
                </a:solidFill>
                <a:effectLst/>
                <a:latin typeface="Times New Roman" panose="02020603050405020304" pitchFamily="18" charset="0"/>
                <a:ea typeface="+mn-ea"/>
                <a:cs typeface="+mn-cs"/>
              </a:rPr>
              <a:t>highIndex</a:t>
            </a:r>
            <a:r>
              <a:rPr lang="en-GB" sz="1200" b="0" i="0" kern="1200" dirty="0">
                <a:solidFill>
                  <a:schemeClr val="tx1"/>
                </a:solidFill>
                <a:effectLst/>
                <a:latin typeface="Times New Roman" panose="02020603050405020304" pitchFamily="18" charset="0"/>
                <a:ea typeface="+mn-ea"/>
                <a:cs typeface="+mn-cs"/>
              </a:rPr>
              <a:t> reach or pass each other, indicating all elements have been partitioned.</a:t>
            </a:r>
          </a:p>
          <a:p>
            <a:pPr marL="171450" indent="-171450">
              <a:buFont typeface="Wingdings" pitchFamily="2" charset="2"/>
              <a:buChar char="v"/>
            </a:pPr>
            <a:r>
              <a:rPr lang="en-GB" sz="1200" b="0" i="0" kern="1200" dirty="0">
                <a:solidFill>
                  <a:schemeClr val="tx1"/>
                </a:solidFill>
                <a:effectLst/>
                <a:latin typeface="Times New Roman" panose="02020603050405020304" pitchFamily="18" charset="0"/>
                <a:ea typeface="+mn-ea"/>
                <a:cs typeface="+mn-cs"/>
              </a:rPr>
              <a:t>Once partitioned, the algorithm returns </a:t>
            </a:r>
            <a:r>
              <a:rPr lang="en-GB" sz="1200" b="0" i="0" kern="1200" dirty="0" err="1">
                <a:solidFill>
                  <a:schemeClr val="tx1"/>
                </a:solidFill>
                <a:effectLst/>
                <a:latin typeface="Times New Roman" panose="02020603050405020304" pitchFamily="18" charset="0"/>
                <a:ea typeface="+mn-ea"/>
                <a:cs typeface="+mn-cs"/>
              </a:rPr>
              <a:t>highIndex</a:t>
            </a:r>
            <a:r>
              <a:rPr lang="en-GB" sz="1200" b="0" i="0" kern="1200" dirty="0">
                <a:solidFill>
                  <a:schemeClr val="tx1"/>
                </a:solidFill>
                <a:effectLst/>
                <a:latin typeface="Times New Roman" panose="02020603050405020304" pitchFamily="18" charset="0"/>
                <a:ea typeface="+mn-ea"/>
                <a:cs typeface="+mn-cs"/>
              </a:rPr>
              <a:t>, which is the highest index of the low partition. The partitions are not yet sorted.</a:t>
            </a:r>
          </a:p>
          <a:p>
            <a:endParaRPr lang="en-GH" dirty="0"/>
          </a:p>
        </p:txBody>
      </p:sp>
      <p:sp>
        <p:nvSpPr>
          <p:cNvPr id="4" name="Slide Number Placeholder 3"/>
          <p:cNvSpPr>
            <a:spLocks noGrp="1"/>
          </p:cNvSpPr>
          <p:nvPr>
            <p:ph type="sldNum" sz="quarter" idx="5"/>
          </p:nvPr>
        </p:nvSpPr>
        <p:spPr/>
        <p:txBody>
          <a:bodyPr/>
          <a:lstStyle/>
          <a:p>
            <a:fld id="{532C8ED0-FDCF-4508-B2C1-DEF3CCF439A6}" type="slidenum">
              <a:rPr lang="en-US" altLang="en-US" smtClean="0"/>
              <a:pPr/>
              <a:t>43</a:t>
            </a:fld>
            <a:endParaRPr lang="en-US" altLang="en-US"/>
          </a:p>
        </p:txBody>
      </p:sp>
    </p:spTree>
    <p:extLst>
      <p:ext uri="{BB962C8B-B14F-4D97-AF65-F5344CB8AC3E}">
        <p14:creationId xmlns:p14="http://schemas.microsoft.com/office/powerpoint/2010/main" val="3738722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sz="1200" b="1" dirty="0"/>
              <a:t>Description:</a:t>
            </a:r>
            <a:r>
              <a:rPr lang="en-GB" sz="1200" dirty="0"/>
              <a:t> Divides the list into halves, recursively sorts each half, and then merges the sorted halves to produce the sorted list.</a:t>
            </a:r>
          </a:p>
          <a:p>
            <a:endParaRPr lang="en-GH" dirty="0"/>
          </a:p>
        </p:txBody>
      </p:sp>
      <p:sp>
        <p:nvSpPr>
          <p:cNvPr id="4" name="Slide Number Placeholder 3"/>
          <p:cNvSpPr>
            <a:spLocks noGrp="1"/>
          </p:cNvSpPr>
          <p:nvPr>
            <p:ph type="sldNum" sz="quarter" idx="5"/>
          </p:nvPr>
        </p:nvSpPr>
        <p:spPr/>
        <p:txBody>
          <a:bodyPr/>
          <a:lstStyle/>
          <a:p>
            <a:fld id="{532C8ED0-FDCF-4508-B2C1-DEF3CCF439A6}" type="slidenum">
              <a:rPr lang="en-US" altLang="en-US" smtClean="0"/>
              <a:pPr/>
              <a:t>45</a:t>
            </a:fld>
            <a:endParaRPr lang="en-US" altLang="en-US"/>
          </a:p>
        </p:txBody>
      </p:sp>
    </p:spTree>
    <p:extLst>
      <p:ext uri="{BB962C8B-B14F-4D97-AF65-F5344CB8AC3E}">
        <p14:creationId xmlns:p14="http://schemas.microsoft.com/office/powerpoint/2010/main" val="36524037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7"/>
          <p:cNvPicPr>
            <a:picLocks noChangeAspect="1"/>
          </p:cNvPicPr>
          <p:nvPr/>
        </p:nvPicPr>
        <p:blipFill>
          <a:blip r:embed="rId3">
            <a:extLst>
              <a:ext uri="{28A0092B-C50C-407E-A947-70E740481C1C}">
                <a14:useLocalDpi xmlns:a14="http://schemas.microsoft.com/office/drawing/2010/main" val="0"/>
              </a:ext>
            </a:extLst>
          </a:blip>
          <a:srcRect t="16072"/>
          <a:stretch>
            <a:fillRect/>
          </a:stretch>
        </p:blipFill>
        <p:spPr bwMode="auto">
          <a:xfrm>
            <a:off x="600075" y="4949825"/>
            <a:ext cx="7858125" cy="122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8"/>
          <p:cNvSpPr>
            <a:spLocks noChangeArrowheads="1"/>
          </p:cNvSpPr>
          <p:nvPr/>
        </p:nvSpPr>
        <p:spPr bwMode="auto">
          <a:xfrm>
            <a:off x="1989138" y="5602288"/>
            <a:ext cx="6477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914400"/>
            <a:r>
              <a:rPr lang="en-US" altLang="en-US" sz="1800" dirty="0">
                <a:solidFill>
                  <a:srgbClr val="002060"/>
                </a:solidFill>
                <a:latin typeface="Tw Cen MT" panose="020B0602020104020603" pitchFamily="34" charset="0"/>
              </a:rPr>
              <a:t>College of Basic and Applied Sciences</a:t>
            </a:r>
          </a:p>
          <a:p>
            <a:pPr defTabSz="914400"/>
            <a:r>
              <a:rPr lang="en-US" altLang="en-US" sz="1800" b="1" dirty="0">
                <a:solidFill>
                  <a:srgbClr val="002060"/>
                </a:solidFill>
                <a:latin typeface="Tw Cen MT" panose="020B0602020104020603" pitchFamily="34" charset="0"/>
              </a:rPr>
              <a:t>School of Physical and Mathematical Sciences</a:t>
            </a:r>
          </a:p>
        </p:txBody>
      </p:sp>
      <p:sp>
        <p:nvSpPr>
          <p:cNvPr id="6" name="TextBox 9"/>
          <p:cNvSpPr txBox="1">
            <a:spLocks noChangeArrowheads="1"/>
          </p:cNvSpPr>
          <p:nvPr/>
        </p:nvSpPr>
        <p:spPr bwMode="auto">
          <a:xfrm>
            <a:off x="7010400" y="6362700"/>
            <a:ext cx="2133600" cy="3905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914400"/>
            <a:endParaRPr lang="en-US" altLang="en-US" sz="1800">
              <a:solidFill>
                <a:srgbClr val="000000"/>
              </a:solidFill>
              <a:latin typeface="Calibri" panose="020F0502020204030204" pitchFamily="34" charset="0"/>
            </a:endParaRPr>
          </a:p>
        </p:txBody>
      </p:sp>
      <p:sp>
        <p:nvSpPr>
          <p:cNvPr id="7" name="TextBox 13"/>
          <p:cNvSpPr txBox="1">
            <a:spLocks noChangeArrowheads="1"/>
          </p:cNvSpPr>
          <p:nvPr/>
        </p:nvSpPr>
        <p:spPr bwMode="auto">
          <a:xfrm>
            <a:off x="3665538" y="6208712"/>
            <a:ext cx="3124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defTabSz="914400"/>
            <a:r>
              <a:rPr lang="en-US" altLang="en-US" sz="1400" dirty="0">
                <a:solidFill>
                  <a:srgbClr val="002060"/>
                </a:solidFill>
                <a:latin typeface="Tw Cen MT" panose="020B0602020104020603" pitchFamily="34" charset="0"/>
              </a:rPr>
              <a:t>1</a:t>
            </a:r>
            <a:r>
              <a:rPr lang="en-US" altLang="en-US" sz="1400" baseline="30000" dirty="0">
                <a:solidFill>
                  <a:srgbClr val="002060"/>
                </a:solidFill>
                <a:latin typeface="Tw Cen MT" panose="020B0602020104020603" pitchFamily="34" charset="0"/>
              </a:rPr>
              <a:t>st</a:t>
            </a:r>
            <a:r>
              <a:rPr lang="en-US" altLang="en-US" sz="1400" dirty="0">
                <a:solidFill>
                  <a:srgbClr val="002060"/>
                </a:solidFill>
                <a:latin typeface="Tw Cen MT" panose="020B0602020104020603" pitchFamily="34" charset="0"/>
              </a:rPr>
              <a:t> 2024/2025</a:t>
            </a:r>
          </a:p>
        </p:txBody>
      </p:sp>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818097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advAuto="0"/>
      <p:bldP spid="3" grpId="0" build="p" autoUpdateAnimBg="0" advAuto="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8789" y="228600"/>
            <a:ext cx="8873543" cy="1143000"/>
          </a:xfrm>
        </p:spPr>
        <p:txBody>
          <a:bodyPr/>
          <a:lstStyle/>
          <a:p>
            <a:r>
              <a:rPr lang="en-US"/>
              <a:t>Click to edit Master title style</a:t>
            </a:r>
          </a:p>
        </p:txBody>
      </p:sp>
      <p:sp>
        <p:nvSpPr>
          <p:cNvPr id="3" name="Content Placeholder 2"/>
          <p:cNvSpPr>
            <a:spLocks noGrp="1"/>
          </p:cNvSpPr>
          <p:nvPr>
            <p:ph idx="1"/>
          </p:nvPr>
        </p:nvSpPr>
        <p:spPr/>
        <p:txBody>
          <a:bodyPr/>
          <a:lstStyle>
            <a:lvl2pPr>
              <a:defRPr sz="2400"/>
            </a:lvl2pPr>
            <a:lvl3pPr>
              <a:defRPr sz="2200"/>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16887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868030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4814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2445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9078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96012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23737450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522709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1"/>
          <a:srcRect/>
          <a:stretch>
            <a:fillRect/>
          </a:stretch>
        </a:blipFill>
        <a:effectLst/>
      </p:bgPr>
    </p:bg>
    <p:spTree>
      <p:nvGrpSpPr>
        <p:cNvPr id="1" name=""/>
        <p:cNvGrpSpPr/>
        <p:nvPr/>
      </p:nvGrpSpPr>
      <p:grpSpPr>
        <a:xfrm>
          <a:off x="0" y="0"/>
          <a:ext cx="0" cy="0"/>
          <a:chOff x="0" y="0"/>
          <a:chExt cx="0" cy="0"/>
        </a:xfrm>
      </p:grpSpPr>
      <p:sp useBgFill="1">
        <p:nvSpPr>
          <p:cNvPr id="2051" name="Title Placeholder 1"/>
          <p:cNvSpPr>
            <a:spLocks noGrp="1"/>
          </p:cNvSpPr>
          <p:nvPr>
            <p:ph type="title"/>
          </p:nvPr>
        </p:nvSpPr>
        <p:spPr bwMode="auto">
          <a:xfrm>
            <a:off x="128789" y="274638"/>
            <a:ext cx="8873543" cy="1143000"/>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US" altLang="en-US" dirty="0"/>
          </a:p>
        </p:txBody>
      </p:sp>
      <p:sp>
        <p:nvSpPr>
          <p:cNvPr id="2052" name="Text Placeholder 2"/>
          <p:cNvSpPr>
            <a:spLocks noGrp="1"/>
          </p:cNvSpPr>
          <p:nvPr>
            <p:ph type="body" idx="1"/>
          </p:nvPr>
        </p:nvSpPr>
        <p:spPr bwMode="auto">
          <a:xfrm>
            <a:off x="128789" y="1600200"/>
            <a:ext cx="8873543" cy="478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pic>
        <p:nvPicPr>
          <p:cNvPr id="2050" name="Picture 6"/>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010400" y="6400800"/>
            <a:ext cx="2057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9665321"/>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Effect transition="in" filter="dissolve">
                                      <p:cBhvr>
                                        <p:cTn id="7" dur="500"/>
                                        <p:tgtEl>
                                          <p:spTgt spid="20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052">
                                            <p:txEl>
                                              <p:pRg st="0" end="0"/>
                                            </p:txEl>
                                          </p:spTgt>
                                        </p:tgtEl>
                                        <p:attrNameLst>
                                          <p:attrName>style.visibility</p:attrName>
                                        </p:attrNameLst>
                                      </p:cBhvr>
                                      <p:to>
                                        <p:strVal val="visible"/>
                                      </p:to>
                                    </p:set>
                                    <p:animEffect transition="in" filter="wipe(up)">
                                      <p:cBhvr>
                                        <p:cTn id="12" dur="500"/>
                                        <p:tgtEl>
                                          <p:spTgt spid="2052">
                                            <p:txEl>
                                              <p:pRg st="0" end="0"/>
                                            </p:txEl>
                                          </p:spTgt>
                                        </p:tgtEl>
                                      </p:cBhvr>
                                    </p:animEffect>
                                  </p:childTnLst>
                                  <p:subTnLst>
                                    <p:animClr clrSpc="rgb" dir="cw">
                                      <p:cBhvr override="childStyle">
                                        <p:cTn dur="1" fill="hold" display="0" masterRel="nextClick" afterEffect="1"/>
                                        <p:tgtEl>
                                          <p:spTgt spid="2052">
                                            <p:txEl>
                                              <p:pRg st="0" end="0"/>
                                            </p:txEl>
                                          </p:spTgt>
                                        </p:tgtEl>
                                        <p:attrNameLst>
                                          <p:attrName>ppt_c</p:attrName>
                                        </p:attrNameLst>
                                      </p:cBhvr>
                                      <p:to>
                                        <a:schemeClr val="tx1"/>
                                      </p:to>
                                    </p:animClr>
                                  </p:sub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052">
                                            <p:txEl>
                                              <p:pRg st="1" end="1"/>
                                            </p:txEl>
                                          </p:spTgt>
                                        </p:tgtEl>
                                        <p:attrNameLst>
                                          <p:attrName>style.visibility</p:attrName>
                                        </p:attrNameLst>
                                      </p:cBhvr>
                                      <p:to>
                                        <p:strVal val="visible"/>
                                      </p:to>
                                    </p:set>
                                    <p:animEffect transition="in" filter="wipe(up)">
                                      <p:cBhvr>
                                        <p:cTn id="17" dur="500"/>
                                        <p:tgtEl>
                                          <p:spTgt spid="2052">
                                            <p:txEl>
                                              <p:pRg st="1" end="1"/>
                                            </p:txEl>
                                          </p:spTgt>
                                        </p:tgtEl>
                                      </p:cBhvr>
                                    </p:animEffect>
                                  </p:childTnLst>
                                  <p:subTnLst>
                                    <p:animClr clrSpc="rgb" dir="cw">
                                      <p:cBhvr override="childStyle">
                                        <p:cTn dur="1" fill="hold" display="0" masterRel="nextClick" afterEffect="1"/>
                                        <p:tgtEl>
                                          <p:spTgt spid="2052">
                                            <p:txEl>
                                              <p:pRg st="1" end="1"/>
                                            </p:txEl>
                                          </p:spTgt>
                                        </p:tgtEl>
                                        <p:attrNameLst>
                                          <p:attrName>ppt_c</p:attrName>
                                        </p:attrNameLst>
                                      </p:cBhvr>
                                      <p:to>
                                        <a:schemeClr val="tx1"/>
                                      </p:to>
                                    </p:animClr>
                                  </p:subTnLst>
                                </p:cTn>
                              </p:par>
                              <p:par>
                                <p:cTn id="18" presetID="22" presetClass="entr" presetSubtype="1" fill="hold" grpId="0" nodeType="withEffect">
                                  <p:stCondLst>
                                    <p:cond delay="0"/>
                                  </p:stCondLst>
                                  <p:childTnLst>
                                    <p:set>
                                      <p:cBhvr>
                                        <p:cTn id="19" dur="1" fill="hold">
                                          <p:stCondLst>
                                            <p:cond delay="0"/>
                                          </p:stCondLst>
                                        </p:cTn>
                                        <p:tgtEl>
                                          <p:spTgt spid="2052">
                                            <p:txEl>
                                              <p:pRg st="2" end="2"/>
                                            </p:txEl>
                                          </p:spTgt>
                                        </p:tgtEl>
                                        <p:attrNameLst>
                                          <p:attrName>style.visibility</p:attrName>
                                        </p:attrNameLst>
                                      </p:cBhvr>
                                      <p:to>
                                        <p:strVal val="visible"/>
                                      </p:to>
                                    </p:set>
                                    <p:animEffect transition="in" filter="wipe(up)">
                                      <p:cBhvr>
                                        <p:cTn id="20" dur="500"/>
                                        <p:tgtEl>
                                          <p:spTgt spid="2052">
                                            <p:txEl>
                                              <p:pRg st="2" end="2"/>
                                            </p:txEl>
                                          </p:spTgt>
                                        </p:tgtEl>
                                      </p:cBhvr>
                                    </p:animEffect>
                                  </p:childTnLst>
                                  <p:subTnLst>
                                    <p:animClr clrSpc="rgb" dir="cw">
                                      <p:cBhvr override="childStyle">
                                        <p:cTn dur="1" fill="hold" display="0" masterRel="nextClick" afterEffect="1"/>
                                        <p:tgtEl>
                                          <p:spTgt spid="2052">
                                            <p:txEl>
                                              <p:pRg st="2" end="2"/>
                                            </p:txEl>
                                          </p:spTgt>
                                        </p:tgtEl>
                                        <p:attrNameLst>
                                          <p:attrName>ppt_c</p:attrName>
                                        </p:attrNameLst>
                                      </p:cBhvr>
                                      <p:to>
                                        <a:schemeClr val="tx1"/>
                                      </p:to>
                                    </p:animClr>
                                  </p:subTnLst>
                                </p:cTn>
                              </p:par>
                              <p:par>
                                <p:cTn id="21" presetID="22" presetClass="entr" presetSubtype="1" fill="hold" grpId="0" nodeType="withEffect">
                                  <p:stCondLst>
                                    <p:cond delay="0"/>
                                  </p:stCondLst>
                                  <p:childTnLst>
                                    <p:set>
                                      <p:cBhvr>
                                        <p:cTn id="22" dur="1" fill="hold">
                                          <p:stCondLst>
                                            <p:cond delay="0"/>
                                          </p:stCondLst>
                                        </p:cTn>
                                        <p:tgtEl>
                                          <p:spTgt spid="2052">
                                            <p:txEl>
                                              <p:pRg st="3" end="3"/>
                                            </p:txEl>
                                          </p:spTgt>
                                        </p:tgtEl>
                                        <p:attrNameLst>
                                          <p:attrName>style.visibility</p:attrName>
                                        </p:attrNameLst>
                                      </p:cBhvr>
                                      <p:to>
                                        <p:strVal val="visible"/>
                                      </p:to>
                                    </p:set>
                                    <p:animEffect transition="in" filter="wipe(up)">
                                      <p:cBhvr>
                                        <p:cTn id="23" dur="500"/>
                                        <p:tgtEl>
                                          <p:spTgt spid="2052">
                                            <p:txEl>
                                              <p:pRg st="3" end="3"/>
                                            </p:txEl>
                                          </p:spTgt>
                                        </p:tgtEl>
                                      </p:cBhvr>
                                    </p:animEffect>
                                  </p:childTnLst>
                                  <p:subTnLst>
                                    <p:animClr clrSpc="rgb" dir="cw">
                                      <p:cBhvr override="childStyle">
                                        <p:cTn dur="1" fill="hold" display="0" masterRel="nextClick" afterEffect="1"/>
                                        <p:tgtEl>
                                          <p:spTgt spid="2052">
                                            <p:txEl>
                                              <p:pRg st="3" end="3"/>
                                            </p:txEl>
                                          </p:spTgt>
                                        </p:tgtEl>
                                        <p:attrNameLst>
                                          <p:attrName>ppt_c</p:attrName>
                                        </p:attrNameLst>
                                      </p:cBhvr>
                                      <p:to>
                                        <a:schemeClr val="tx1"/>
                                      </p:to>
                                    </p:animClr>
                                  </p:subTnLst>
                                </p:cTn>
                              </p:par>
                              <p:par>
                                <p:cTn id="24" presetID="22" presetClass="entr" presetSubtype="1" fill="hold" grpId="0" nodeType="withEffect">
                                  <p:stCondLst>
                                    <p:cond delay="0"/>
                                  </p:stCondLst>
                                  <p:childTnLst>
                                    <p:set>
                                      <p:cBhvr>
                                        <p:cTn id="25" dur="1" fill="hold">
                                          <p:stCondLst>
                                            <p:cond delay="0"/>
                                          </p:stCondLst>
                                        </p:cTn>
                                        <p:tgtEl>
                                          <p:spTgt spid="2052">
                                            <p:txEl>
                                              <p:pRg st="4" end="4"/>
                                            </p:txEl>
                                          </p:spTgt>
                                        </p:tgtEl>
                                        <p:attrNameLst>
                                          <p:attrName>style.visibility</p:attrName>
                                        </p:attrNameLst>
                                      </p:cBhvr>
                                      <p:to>
                                        <p:strVal val="visible"/>
                                      </p:to>
                                    </p:set>
                                    <p:animEffect transition="in" filter="wipe(up)">
                                      <p:cBhvr>
                                        <p:cTn id="26" dur="500"/>
                                        <p:tgtEl>
                                          <p:spTgt spid="2052">
                                            <p:txEl>
                                              <p:pRg st="4" end="4"/>
                                            </p:txEl>
                                          </p:spTgt>
                                        </p:tgtEl>
                                      </p:cBhvr>
                                    </p:animEffect>
                                  </p:childTnLst>
                                  <p:subTnLst>
                                    <p:animClr clrSpc="rgb" dir="cw">
                                      <p:cBhvr override="childStyle">
                                        <p:cTn dur="1" fill="hold" display="0" masterRel="nextClick" afterEffect="1"/>
                                        <p:tgtEl>
                                          <p:spTgt spid="2052">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autoUpdateAnimBg="0" advAuto="0"/>
      <p:bldP spid="2052" grpId="0" build="p" bldLvl="4" autoUpdateAnimBg="0"/>
    </p:bldLst>
  </p:timing>
  <p:hf hdr="0" dt="0"/>
  <p:txStyles>
    <p:titleStyle>
      <a:lvl1pPr algn="ctr" rtl="0" eaLnBrk="1" fontAlgn="base" hangingPunct="1">
        <a:spcBef>
          <a:spcPct val="0"/>
        </a:spcBef>
        <a:spcAft>
          <a:spcPct val="0"/>
        </a:spcAft>
        <a:defRPr sz="4000" kern="1200">
          <a:solidFill>
            <a:schemeClr val="bg1"/>
          </a:solidFill>
          <a:latin typeface="Times New Roman" panose="02020603050405020304" pitchFamily="18" charset="0"/>
          <a:ea typeface="+mj-ea"/>
          <a:cs typeface="Times New Roman" panose="02020603050405020304" pitchFamily="18" charset="0"/>
        </a:defRPr>
      </a:lvl1pPr>
      <a:lvl2pPr algn="ctr" rtl="0" eaLnBrk="1" fontAlgn="base" hangingPunct="1">
        <a:spcBef>
          <a:spcPct val="0"/>
        </a:spcBef>
        <a:spcAft>
          <a:spcPct val="0"/>
        </a:spcAft>
        <a:defRPr sz="4400">
          <a:solidFill>
            <a:schemeClr val="bg1"/>
          </a:solidFill>
          <a:latin typeface="Calibri" panose="020F0502020204030204" pitchFamily="34" charset="0"/>
        </a:defRPr>
      </a:lvl2pPr>
      <a:lvl3pPr algn="ctr" rtl="0" eaLnBrk="1" fontAlgn="base" hangingPunct="1">
        <a:spcBef>
          <a:spcPct val="0"/>
        </a:spcBef>
        <a:spcAft>
          <a:spcPct val="0"/>
        </a:spcAft>
        <a:defRPr sz="4400">
          <a:solidFill>
            <a:schemeClr val="bg1"/>
          </a:solidFill>
          <a:latin typeface="Calibri" panose="020F0502020204030204" pitchFamily="34" charset="0"/>
        </a:defRPr>
      </a:lvl3pPr>
      <a:lvl4pPr algn="ctr" rtl="0" eaLnBrk="1" fontAlgn="base" hangingPunct="1">
        <a:spcBef>
          <a:spcPct val="0"/>
        </a:spcBef>
        <a:spcAft>
          <a:spcPct val="0"/>
        </a:spcAft>
        <a:defRPr sz="4400">
          <a:solidFill>
            <a:schemeClr val="bg1"/>
          </a:solidFill>
          <a:latin typeface="Calibri" panose="020F0502020204030204" pitchFamily="34" charset="0"/>
        </a:defRPr>
      </a:lvl4pPr>
      <a:lvl5pPr algn="ctr" rtl="0" eaLnBrk="1" fontAlgn="base" hangingPunct="1">
        <a:spcBef>
          <a:spcPct val="0"/>
        </a:spcBef>
        <a:spcAft>
          <a:spcPct val="0"/>
        </a:spcAft>
        <a:defRPr sz="4400">
          <a:solidFill>
            <a:schemeClr val="bg1"/>
          </a:solidFill>
          <a:latin typeface="Calibri" panose="020F0502020204030204" pitchFamily="34" charset="0"/>
        </a:defRPr>
      </a:lvl5pPr>
      <a:lvl6pPr marL="457200" algn="ctr" rtl="0" eaLnBrk="1" fontAlgn="base" hangingPunct="1">
        <a:spcBef>
          <a:spcPct val="0"/>
        </a:spcBef>
        <a:spcAft>
          <a:spcPct val="0"/>
        </a:spcAft>
        <a:defRPr sz="4400">
          <a:solidFill>
            <a:schemeClr val="bg1"/>
          </a:solidFill>
          <a:latin typeface="Calibri" panose="020F0502020204030204" pitchFamily="34" charset="0"/>
        </a:defRPr>
      </a:lvl6pPr>
      <a:lvl7pPr marL="914400" algn="ctr" rtl="0" eaLnBrk="1" fontAlgn="base" hangingPunct="1">
        <a:spcBef>
          <a:spcPct val="0"/>
        </a:spcBef>
        <a:spcAft>
          <a:spcPct val="0"/>
        </a:spcAft>
        <a:defRPr sz="4400">
          <a:solidFill>
            <a:schemeClr val="bg1"/>
          </a:solidFill>
          <a:latin typeface="Calibri" panose="020F0502020204030204" pitchFamily="34" charset="0"/>
        </a:defRPr>
      </a:lvl7pPr>
      <a:lvl8pPr marL="1371600" algn="ctr" rtl="0" eaLnBrk="1" fontAlgn="base" hangingPunct="1">
        <a:spcBef>
          <a:spcPct val="0"/>
        </a:spcBef>
        <a:spcAft>
          <a:spcPct val="0"/>
        </a:spcAft>
        <a:defRPr sz="4400">
          <a:solidFill>
            <a:schemeClr val="bg1"/>
          </a:solidFill>
          <a:latin typeface="Calibri" panose="020F0502020204030204" pitchFamily="34" charset="0"/>
        </a:defRPr>
      </a:lvl8pPr>
      <a:lvl9pPr marL="1828800" algn="ctr" rtl="0" eaLnBrk="1" fontAlgn="base" hangingPunct="1">
        <a:spcBef>
          <a:spcPct val="0"/>
        </a:spcBef>
        <a:spcAft>
          <a:spcPct val="0"/>
        </a:spcAft>
        <a:defRPr sz="4400">
          <a:solidFill>
            <a:schemeClr val="bg1"/>
          </a:solidFill>
          <a:latin typeface="Calibri" panose="020F0502020204030204" pitchFamily="34" charset="0"/>
        </a:defRPr>
      </a:lvl9pPr>
    </p:titleStyle>
    <p:bodyStyle>
      <a:lvl1pPr marL="342900" indent="-342900" algn="l" rtl="0" eaLnBrk="1" fontAlgn="base" hangingPunct="1">
        <a:spcBef>
          <a:spcPct val="20000"/>
        </a:spcBef>
        <a:spcAft>
          <a:spcPct val="0"/>
        </a:spcAft>
        <a:buFont typeface="Arial" panose="020B0604020202020204" pitchFamily="34" charset="0"/>
        <a:buChar char="•"/>
        <a:defRPr sz="24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defRPr>
      </a:lvl1pPr>
      <a:lvl2pPr marL="742950" indent="-285750" algn="l" rtl="0" eaLnBrk="1" fontAlgn="base" hangingPunct="1">
        <a:spcBef>
          <a:spcPct val="20000"/>
        </a:spcBef>
        <a:spcAft>
          <a:spcPct val="0"/>
        </a:spcAft>
        <a:buFont typeface="Arial" panose="020B0604020202020204" pitchFamily="34" charset="0"/>
        <a:buChar char="–"/>
        <a:defRPr sz="20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defRPr>
      </a:lvl2pPr>
      <a:lvl3pPr marL="1143000" indent="-228600" algn="l" rtl="0" eaLnBrk="1" fontAlgn="base" hangingPunct="1">
        <a:spcBef>
          <a:spcPct val="20000"/>
        </a:spcBef>
        <a:spcAft>
          <a:spcPct val="0"/>
        </a:spcAft>
        <a:buFont typeface="Arial" panose="020B0604020202020204" pitchFamily="34" charset="0"/>
        <a:buChar char="•"/>
        <a:defRPr sz="20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defRPr>
      </a:lvl3pPr>
      <a:lvl4pPr marL="1600200" indent="-228600" algn="l" rtl="0" eaLnBrk="1" fontAlgn="base" hangingPunct="1">
        <a:spcBef>
          <a:spcPct val="20000"/>
        </a:spcBef>
        <a:spcAft>
          <a:spcPct val="0"/>
        </a:spcAft>
        <a:buFont typeface="Arial" panose="020B0604020202020204" pitchFamily="34" charset="0"/>
        <a:buChar char="–"/>
        <a:defRPr sz="18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defRPr>
      </a:lvl4pPr>
      <a:lvl5pPr marL="2057400" indent="-228600" algn="l" rtl="0" eaLnBrk="1" fontAlgn="base" hangingPunct="1">
        <a:spcBef>
          <a:spcPct val="20000"/>
        </a:spcBef>
        <a:spcAft>
          <a:spcPct val="0"/>
        </a:spcAft>
        <a:buFont typeface="Arial" panose="020B0604020202020204" pitchFamily="34" charset="0"/>
        <a:buChar char="»"/>
        <a:defRPr sz="1800" kern="120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ov"/><Relationship Id="rId1" Type="http://schemas.microsoft.com/office/2007/relationships/media" Target="../media/media5.mov"/><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ov"/><Relationship Id="rId1" Type="http://schemas.microsoft.com/office/2007/relationships/media" Target="../media/media6.mov"/><Relationship Id="rId5" Type="http://schemas.openxmlformats.org/officeDocument/2006/relationships/image" Target="../media/image14.png"/><Relationship Id="rId4" Type="http://schemas.openxmlformats.org/officeDocument/2006/relationships/notesSlide" Target="../notesSlides/notesSlide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ov"/><Relationship Id="rId1" Type="http://schemas.microsoft.com/office/2007/relationships/media" Target="../media/media7.mov"/><Relationship Id="rId5" Type="http://schemas.openxmlformats.org/officeDocument/2006/relationships/image" Target="../media/image17.png"/><Relationship Id="rId4" Type="http://schemas.openxmlformats.org/officeDocument/2006/relationships/notesSlide" Target="../notesSlides/notesSlide7.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ov"/><Relationship Id="rId1" Type="http://schemas.microsoft.com/office/2007/relationships/media" Target="../media/media8.mov"/><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ov"/><Relationship Id="rId1" Type="http://schemas.microsoft.com/office/2007/relationships/media" Target="../media/media9.mov"/><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ov"/><Relationship Id="rId1" Type="http://schemas.microsoft.com/office/2007/relationships/media" Target="../media/media10.mov"/><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ov"/><Relationship Id="rId1" Type="http://schemas.microsoft.com/office/2007/relationships/media" Target="../media/media11.mov"/><Relationship Id="rId5" Type="http://schemas.openxmlformats.org/officeDocument/2006/relationships/image" Target="../media/image23.png"/><Relationship Id="rId4" Type="http://schemas.openxmlformats.org/officeDocument/2006/relationships/notesSlide" Target="../notesSlides/notesSlide8.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ov"/><Relationship Id="rId1" Type="http://schemas.microsoft.com/office/2007/relationships/media" Target="../media/media12.mov"/><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ov"/><Relationship Id="rId1" Type="http://schemas.microsoft.com/office/2007/relationships/media" Target="../media/media13.mov"/><Relationship Id="rId5" Type="http://schemas.openxmlformats.org/officeDocument/2006/relationships/image" Target="../media/image25.png"/><Relationship Id="rId4" Type="http://schemas.openxmlformats.org/officeDocument/2006/relationships/notesSlide" Target="../notesSlides/notesSlide10.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ov"/><Relationship Id="rId1" Type="http://schemas.microsoft.com/office/2007/relationships/media" Target="../media/media14.mov"/><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ov"/><Relationship Id="rId1" Type="http://schemas.microsoft.com/office/2007/relationships/media" Target="../media/media15.mov"/><Relationship Id="rId4" Type="http://schemas.openxmlformats.org/officeDocument/2006/relationships/image" Target="../media/image30.png"/></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553"/>
            <a:ext cx="7772400" cy="1897847"/>
          </a:xfrm>
        </p:spPr>
        <p:txBody>
          <a:bodyPr>
            <a:normAutofit fontScale="90000"/>
          </a:bodyPr>
          <a:lstStyle/>
          <a:p>
            <a:r>
              <a:rPr lang="en-US" b="1" dirty="0" err="1">
                <a:latin typeface="Myriad Pro" pitchFamily="34" charset="0"/>
              </a:rPr>
              <a:t>DCIT</a:t>
            </a:r>
            <a:r>
              <a:rPr lang="en-US" b="1" dirty="0">
                <a:latin typeface="Myriad Pro" pitchFamily="34" charset="0"/>
              </a:rPr>
              <a:t> 204</a:t>
            </a:r>
            <a:br>
              <a:rPr lang="en-US" b="1" dirty="0">
                <a:latin typeface="Myriad Pro" pitchFamily="34" charset="0"/>
              </a:rPr>
            </a:br>
            <a:r>
              <a:rPr lang="en-US" b="1" dirty="0">
                <a:latin typeface="Myriad Pro" pitchFamily="34" charset="0"/>
              </a:rPr>
              <a:t>Data Structures and Algorithms 1</a:t>
            </a:r>
            <a:endParaRPr lang="en-US" b="1" dirty="0">
              <a:solidFill>
                <a:schemeClr val="bg1"/>
              </a:solidFill>
              <a:latin typeface="Myriad Pro" pitchFamily="34" charset="0"/>
            </a:endParaRPr>
          </a:p>
        </p:txBody>
      </p:sp>
      <p:sp>
        <p:nvSpPr>
          <p:cNvPr id="3" name="Subtitle 2"/>
          <p:cNvSpPr>
            <a:spLocks noGrp="1"/>
          </p:cNvSpPr>
          <p:nvPr>
            <p:ph type="subTitle" idx="1"/>
          </p:nvPr>
        </p:nvSpPr>
        <p:spPr>
          <a:xfrm>
            <a:off x="381000" y="2667000"/>
            <a:ext cx="8382000" cy="609600"/>
          </a:xfrm>
        </p:spPr>
        <p:txBody>
          <a:bodyPr/>
          <a:lstStyle/>
          <a:p>
            <a:r>
              <a:rPr lang="en-US" dirty="0">
                <a:solidFill>
                  <a:schemeClr val="bg1"/>
                </a:solidFill>
                <a:latin typeface="Myriad Pro" pitchFamily="34" charset="0"/>
              </a:rPr>
              <a:t>Sessions 3 - Searching and Sorting</a:t>
            </a:r>
          </a:p>
        </p:txBody>
      </p:sp>
      <p:sp>
        <p:nvSpPr>
          <p:cNvPr id="7" name="TextBox 6"/>
          <p:cNvSpPr txBox="1"/>
          <p:nvPr/>
        </p:nvSpPr>
        <p:spPr>
          <a:xfrm>
            <a:off x="304800" y="3581400"/>
            <a:ext cx="8458200" cy="707886"/>
          </a:xfrm>
          <a:prstGeom prst="rect">
            <a:avLst/>
          </a:prstGeom>
          <a:noFill/>
        </p:spPr>
        <p:txBody>
          <a:bodyPr wrap="square" rtlCol="0">
            <a:spAutoFit/>
          </a:bodyPr>
          <a:lstStyle/>
          <a:p>
            <a:r>
              <a:rPr lang="en-US" sz="2000" b="1" dirty="0">
                <a:solidFill>
                  <a:schemeClr val="accent1">
                    <a:lumMod val="20000"/>
                    <a:lumOff val="80000"/>
                  </a:schemeClr>
                </a:solidFill>
              </a:rPr>
              <a:t>Course Instructor: Prof Kofi Sarpong Adu-Manu</a:t>
            </a:r>
          </a:p>
          <a:p>
            <a:r>
              <a:rPr lang="en-US" sz="2000" dirty="0">
                <a:solidFill>
                  <a:schemeClr val="bg1"/>
                </a:solidFill>
              </a:rPr>
              <a:t>Contact Information: ksadu-manu@ug.edu.gh</a:t>
            </a:r>
          </a:p>
        </p:txBody>
      </p:sp>
    </p:spTree>
    <p:extLst>
      <p:ext uri="{BB962C8B-B14F-4D97-AF65-F5344CB8AC3E}">
        <p14:creationId xmlns:p14="http://schemas.microsoft.com/office/powerpoint/2010/main" val="1973977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D1F07-EE7C-ABFA-9B7E-81FE86BD3CE6}"/>
              </a:ext>
            </a:extLst>
          </p:cNvPr>
          <p:cNvSpPr>
            <a:spLocks noGrp="1"/>
          </p:cNvSpPr>
          <p:nvPr>
            <p:ph type="title"/>
          </p:nvPr>
        </p:nvSpPr>
        <p:spPr/>
        <p:txBody>
          <a:bodyPr/>
          <a:lstStyle/>
          <a:p>
            <a:r>
              <a:rPr lang="en-GB" dirty="0"/>
              <a:t>Binary Search</a:t>
            </a:r>
            <a:endParaRPr lang="en-GH" dirty="0"/>
          </a:p>
        </p:txBody>
      </p:sp>
      <p:sp>
        <p:nvSpPr>
          <p:cNvPr id="3" name="Content Placeholder 2">
            <a:extLst>
              <a:ext uri="{FF2B5EF4-FFF2-40B4-BE49-F238E27FC236}">
                <a16:creationId xmlns:a16="http://schemas.microsoft.com/office/drawing/2014/main" id="{2BD34F87-5998-82CE-8294-2BC0FDB3D6C8}"/>
              </a:ext>
            </a:extLst>
          </p:cNvPr>
          <p:cNvSpPr>
            <a:spLocks noGrp="1"/>
          </p:cNvSpPr>
          <p:nvPr>
            <p:ph idx="1"/>
          </p:nvPr>
        </p:nvSpPr>
        <p:spPr/>
        <p:txBody>
          <a:bodyPr/>
          <a:lstStyle/>
          <a:p>
            <a:r>
              <a:rPr lang="en-GB" b="1" dirty="0"/>
              <a:t>Description:</a:t>
            </a:r>
            <a:r>
              <a:rPr lang="en-GB" dirty="0"/>
              <a:t> Efficiently searches a sorted dataset by repeatedly dividing the search interval in half.</a:t>
            </a:r>
          </a:p>
          <a:p>
            <a:pPr marL="0" indent="0">
              <a:buNone/>
            </a:pPr>
            <a:r>
              <a:rPr lang="en-GB" dirty="0"/>
              <a:t> </a:t>
            </a:r>
          </a:p>
          <a:p>
            <a:r>
              <a:rPr lang="en-GB" dirty="0"/>
              <a:t>It compares the target value to the </a:t>
            </a:r>
            <a:r>
              <a:rPr lang="en-GB" dirty="0">
                <a:highlight>
                  <a:srgbClr val="FFFF00"/>
                </a:highlight>
              </a:rPr>
              <a:t>middle element of the dataset and eliminates half of the dataset </a:t>
            </a:r>
            <a:r>
              <a:rPr lang="en-GB" dirty="0"/>
              <a:t>based on the comparison.</a:t>
            </a:r>
          </a:p>
          <a:p>
            <a:endParaRPr lang="en-GB" b="1" dirty="0"/>
          </a:p>
          <a:p>
            <a:r>
              <a:rPr lang="en-GB" b="1" dirty="0">
                <a:solidFill>
                  <a:srgbClr val="FF0000"/>
                </a:solidFill>
              </a:rPr>
              <a:t>Complexity:</a:t>
            </a:r>
            <a:r>
              <a:rPr lang="en-GB" dirty="0">
                <a:solidFill>
                  <a:srgbClr val="FF0000"/>
                </a:solidFill>
              </a:rPr>
              <a:t> </a:t>
            </a:r>
            <a:r>
              <a:rPr lang="en-GB" dirty="0"/>
              <a:t>O(log n), where n is the number of elements in the dataset.</a:t>
            </a:r>
          </a:p>
          <a:p>
            <a:endParaRPr lang="en-GB" b="1" dirty="0"/>
          </a:p>
          <a:p>
            <a:r>
              <a:rPr lang="en-GB" b="1" dirty="0">
                <a:solidFill>
                  <a:srgbClr val="FF0000"/>
                </a:solidFill>
              </a:rPr>
              <a:t>Use Case:</a:t>
            </a:r>
            <a:r>
              <a:rPr lang="en-GB" dirty="0">
                <a:solidFill>
                  <a:srgbClr val="FF0000"/>
                </a:solidFill>
              </a:rPr>
              <a:t> </a:t>
            </a:r>
            <a:r>
              <a:rPr lang="en-GB" dirty="0"/>
              <a:t>Ideal for large, sorted datasets.</a:t>
            </a:r>
            <a:endParaRPr lang="en-GH" dirty="0"/>
          </a:p>
        </p:txBody>
      </p:sp>
    </p:spTree>
    <p:extLst>
      <p:ext uri="{BB962C8B-B14F-4D97-AF65-F5344CB8AC3E}">
        <p14:creationId xmlns:p14="http://schemas.microsoft.com/office/powerpoint/2010/main" val="16236201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D7944-6963-2942-85D7-F9AC10C2A6D7}"/>
              </a:ext>
            </a:extLst>
          </p:cNvPr>
          <p:cNvSpPr>
            <a:spLocks noGrp="1"/>
          </p:cNvSpPr>
          <p:nvPr>
            <p:ph type="title"/>
          </p:nvPr>
        </p:nvSpPr>
        <p:spPr/>
        <p:txBody>
          <a:bodyPr/>
          <a:lstStyle/>
          <a:p>
            <a:r>
              <a:rPr lang="en-GB" dirty="0"/>
              <a:t>Binary Search (Pseudocode).</a:t>
            </a:r>
            <a:endParaRPr lang="en-GH" dirty="0"/>
          </a:p>
        </p:txBody>
      </p:sp>
      <p:pic>
        <p:nvPicPr>
          <p:cNvPr id="5" name="Content Placeholder 4">
            <a:extLst>
              <a:ext uri="{FF2B5EF4-FFF2-40B4-BE49-F238E27FC236}">
                <a16:creationId xmlns:a16="http://schemas.microsoft.com/office/drawing/2014/main" id="{C349C974-5872-BA43-B942-71CF3EC8840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76400" y="1415045"/>
            <a:ext cx="5943600" cy="5305587"/>
          </a:xfrm>
        </p:spPr>
      </p:pic>
    </p:spTree>
    <p:extLst>
      <p:ext uri="{BB962C8B-B14F-4D97-AF65-F5344CB8AC3E}">
        <p14:creationId xmlns:p14="http://schemas.microsoft.com/office/powerpoint/2010/main" val="558891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6A216-D49E-CD9A-CEBC-8AE5AE7F86E8}"/>
              </a:ext>
            </a:extLst>
          </p:cNvPr>
          <p:cNvSpPr>
            <a:spLocks noGrp="1"/>
          </p:cNvSpPr>
          <p:nvPr>
            <p:ph type="title"/>
          </p:nvPr>
        </p:nvSpPr>
        <p:spPr/>
        <p:txBody>
          <a:bodyPr/>
          <a:lstStyle/>
          <a:p>
            <a:r>
              <a:rPr lang="en-GH" dirty="0"/>
              <a:t>Example</a:t>
            </a:r>
          </a:p>
        </p:txBody>
      </p:sp>
      <p:sp>
        <p:nvSpPr>
          <p:cNvPr id="3" name="Content Placeholder 2">
            <a:extLst>
              <a:ext uri="{FF2B5EF4-FFF2-40B4-BE49-F238E27FC236}">
                <a16:creationId xmlns:a16="http://schemas.microsoft.com/office/drawing/2014/main" id="{A693D164-862E-E759-99D6-C3908E5E6DAA}"/>
              </a:ext>
            </a:extLst>
          </p:cNvPr>
          <p:cNvSpPr>
            <a:spLocks noGrp="1"/>
          </p:cNvSpPr>
          <p:nvPr>
            <p:ph idx="1"/>
          </p:nvPr>
        </p:nvSpPr>
        <p:spPr/>
        <p:txBody>
          <a:bodyPr/>
          <a:lstStyle/>
          <a:p>
            <a:r>
              <a:rPr lang="en-GB" dirty="0"/>
              <a:t>Given a sorted array [2, 3, 5, 7, 11, 13, 17, 19, 23, 29], find the position of the number 17 using binary search.</a:t>
            </a:r>
          </a:p>
          <a:p>
            <a:endParaRPr lang="en-GB" dirty="0"/>
          </a:p>
          <a:p>
            <a:pPr marL="0" indent="0">
              <a:buNone/>
            </a:pPr>
            <a:r>
              <a:rPr lang="en-GB" sz="2000" b="1" dirty="0"/>
              <a:t>Steps:</a:t>
            </a:r>
            <a:endParaRPr lang="en-GB" sz="2000" dirty="0"/>
          </a:p>
          <a:p>
            <a:pPr>
              <a:buFont typeface="+mj-lt"/>
              <a:buAutoNum type="arabicPeriod"/>
            </a:pPr>
            <a:r>
              <a:rPr lang="en-GB" sz="2000" dirty="0"/>
              <a:t>Initialize two pointers: left at the beginning of the array (index 0) and right at the end (index 9).</a:t>
            </a:r>
          </a:p>
          <a:p>
            <a:pPr>
              <a:buFont typeface="+mj-lt"/>
              <a:buAutoNum type="arabicPeriod"/>
            </a:pPr>
            <a:r>
              <a:rPr lang="en-GB" sz="2000" dirty="0"/>
              <a:t>Calculate the middle index: mid = (left + right) // 2.</a:t>
            </a:r>
          </a:p>
          <a:p>
            <a:pPr>
              <a:buFont typeface="+mj-lt"/>
              <a:buAutoNum type="arabicPeriod"/>
            </a:pPr>
            <a:r>
              <a:rPr lang="en-GB" sz="2000" dirty="0"/>
              <a:t>Compare the middle element to the target value 17.</a:t>
            </a:r>
          </a:p>
          <a:p>
            <a:pPr>
              <a:buFont typeface="+mj-lt"/>
              <a:buAutoNum type="arabicPeriod"/>
            </a:pPr>
            <a:r>
              <a:rPr lang="en-GB" sz="2000" dirty="0"/>
              <a:t>If the middle element is 17, record its position and stop.</a:t>
            </a:r>
          </a:p>
          <a:p>
            <a:pPr>
              <a:buFont typeface="+mj-lt"/>
              <a:buAutoNum type="arabicPeriod"/>
            </a:pPr>
            <a:r>
              <a:rPr lang="en-GB" sz="2000" dirty="0"/>
              <a:t>If the middle element is less than 17, move the left pointer to mid + 1.</a:t>
            </a:r>
          </a:p>
          <a:p>
            <a:pPr>
              <a:buFont typeface="+mj-lt"/>
              <a:buAutoNum type="arabicPeriod"/>
            </a:pPr>
            <a:r>
              <a:rPr lang="en-GB" sz="2000" dirty="0"/>
              <a:t>If the middle element is greater than 17, move the right pointer to mid - 1.</a:t>
            </a:r>
          </a:p>
          <a:p>
            <a:pPr>
              <a:buFont typeface="+mj-lt"/>
              <a:buAutoNum type="arabicPeriod"/>
            </a:pPr>
            <a:r>
              <a:rPr lang="en-GB" sz="2000" dirty="0"/>
              <a:t>Repeat steps 2-6 until you find 17 or the left pointer exceeds the right pointer.</a:t>
            </a:r>
          </a:p>
          <a:p>
            <a:pPr>
              <a:buFont typeface="+mj-lt"/>
              <a:buAutoNum type="arabicPeriod"/>
            </a:pPr>
            <a:r>
              <a:rPr lang="en-GB" sz="2000" dirty="0"/>
              <a:t>If 17 is found, return its position. If not, return -1.</a:t>
            </a:r>
          </a:p>
          <a:p>
            <a:endParaRPr lang="en-GH" dirty="0"/>
          </a:p>
        </p:txBody>
      </p:sp>
    </p:spTree>
    <p:extLst>
      <p:ext uri="{BB962C8B-B14F-4D97-AF65-F5344CB8AC3E}">
        <p14:creationId xmlns:p14="http://schemas.microsoft.com/office/powerpoint/2010/main" val="2499304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53FDD-FD3F-526B-09F9-C5819DDECBDA}"/>
              </a:ext>
            </a:extLst>
          </p:cNvPr>
          <p:cNvSpPr>
            <a:spLocks noGrp="1"/>
          </p:cNvSpPr>
          <p:nvPr>
            <p:ph type="title"/>
          </p:nvPr>
        </p:nvSpPr>
        <p:spPr/>
        <p:txBody>
          <a:bodyPr/>
          <a:lstStyle/>
          <a:p>
            <a:r>
              <a:rPr lang="en-GH" dirty="0"/>
              <a:t>Solution </a:t>
            </a:r>
          </a:p>
        </p:txBody>
      </p:sp>
      <p:sp>
        <p:nvSpPr>
          <p:cNvPr id="3" name="Content Placeholder 2">
            <a:extLst>
              <a:ext uri="{FF2B5EF4-FFF2-40B4-BE49-F238E27FC236}">
                <a16:creationId xmlns:a16="http://schemas.microsoft.com/office/drawing/2014/main" id="{B53C9A81-1BA7-576F-56E5-2E7CF0353385}"/>
              </a:ext>
            </a:extLst>
          </p:cNvPr>
          <p:cNvSpPr>
            <a:spLocks noGrp="1"/>
          </p:cNvSpPr>
          <p:nvPr>
            <p:ph idx="1"/>
          </p:nvPr>
        </p:nvSpPr>
        <p:spPr/>
        <p:txBody>
          <a:bodyPr/>
          <a:lstStyle/>
          <a:p>
            <a:r>
              <a:rPr lang="en-GB" dirty="0"/>
              <a:t>Initialize left at 0 and right at 9.</a:t>
            </a:r>
          </a:p>
          <a:p>
            <a:r>
              <a:rPr lang="en-GB" dirty="0"/>
              <a:t>Calculate middle index: mid = (0 + 9) //2 = 4, middle value is 11.</a:t>
            </a:r>
          </a:p>
          <a:p>
            <a:r>
              <a:rPr lang="en-GB" dirty="0"/>
              <a:t>11 is less than 17, move left to mid + 1 = 5.</a:t>
            </a:r>
          </a:p>
          <a:p>
            <a:r>
              <a:rPr lang="en-GB" dirty="0"/>
              <a:t>Calculate middle index: mid = (5 + 9) //2 = 7, middle value is 19.</a:t>
            </a:r>
          </a:p>
          <a:p>
            <a:r>
              <a:rPr lang="en-GB" dirty="0"/>
              <a:t>19 is greater than 17, move right to mid - 1 = 6.</a:t>
            </a:r>
          </a:p>
          <a:p>
            <a:r>
              <a:rPr lang="en-GB" dirty="0"/>
              <a:t>Calculate middle index: mid = (5 + 6) //2 = 5, middle value is 13.</a:t>
            </a:r>
          </a:p>
          <a:p>
            <a:r>
              <a:rPr lang="en-GB" dirty="0"/>
              <a:t>13 is less than 17, move left to mid + 1 = 6.</a:t>
            </a:r>
          </a:p>
          <a:p>
            <a:r>
              <a:rPr lang="en-GB" dirty="0"/>
              <a:t>Calculate middle index: mid = (6 + 6) //2 = 6, middle value is 17.</a:t>
            </a:r>
          </a:p>
          <a:p>
            <a:r>
              <a:rPr lang="en-GB" dirty="0"/>
              <a:t>17 is found, return position 6.</a:t>
            </a:r>
            <a:endParaRPr lang="en-GH" dirty="0"/>
          </a:p>
        </p:txBody>
      </p:sp>
    </p:spTree>
    <p:extLst>
      <p:ext uri="{BB962C8B-B14F-4D97-AF65-F5344CB8AC3E}">
        <p14:creationId xmlns:p14="http://schemas.microsoft.com/office/powerpoint/2010/main" val="629297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11B52-B13E-7C44-AC27-A28217632784}"/>
              </a:ext>
            </a:extLst>
          </p:cNvPr>
          <p:cNvSpPr>
            <a:spLocks noGrp="1"/>
          </p:cNvSpPr>
          <p:nvPr>
            <p:ph type="title"/>
          </p:nvPr>
        </p:nvSpPr>
        <p:spPr/>
        <p:txBody>
          <a:bodyPr/>
          <a:lstStyle/>
          <a:p>
            <a:br>
              <a:rPr lang="en-GB" dirty="0"/>
            </a:br>
            <a:r>
              <a:rPr lang="en-GB" dirty="0"/>
              <a:t>Binary Search</a:t>
            </a:r>
            <a:br>
              <a:rPr lang="en-GB" dirty="0"/>
            </a:br>
            <a:endParaRPr lang="en-GH" dirty="0"/>
          </a:p>
        </p:txBody>
      </p:sp>
      <p:sp>
        <p:nvSpPr>
          <p:cNvPr id="3" name="Content Placeholder 2">
            <a:extLst>
              <a:ext uri="{FF2B5EF4-FFF2-40B4-BE49-F238E27FC236}">
                <a16:creationId xmlns:a16="http://schemas.microsoft.com/office/drawing/2014/main" id="{03E75C6C-7D60-0148-875C-6CA0A41668FA}"/>
              </a:ext>
            </a:extLst>
          </p:cNvPr>
          <p:cNvSpPr>
            <a:spLocks noGrp="1"/>
          </p:cNvSpPr>
          <p:nvPr>
            <p:ph idx="1"/>
          </p:nvPr>
        </p:nvSpPr>
        <p:spPr>
          <a:xfrm>
            <a:off x="128789" y="2182690"/>
            <a:ext cx="2385811" cy="3624092"/>
          </a:xfrm>
        </p:spPr>
        <p:txBody>
          <a:bodyPr/>
          <a:lstStyle/>
          <a:p>
            <a:pPr marL="0" indent="0">
              <a:buNone/>
            </a:pPr>
            <a:r>
              <a:rPr lang="en-GB" dirty="0">
                <a:effectLst/>
              </a:rPr>
              <a:t>Binary search is a faster algorithm for searching a list if the list's elements are sorted and directly accessible (such as an array).</a:t>
            </a:r>
            <a:endParaRPr lang="en-GH" dirty="0"/>
          </a:p>
        </p:txBody>
      </p:sp>
      <p:pic>
        <p:nvPicPr>
          <p:cNvPr id="4" name="Screen Recording 2021-09-02 at 22.15.40" descr="Screen Recording 2021-09-02 at 22.15.40">
            <a:hlinkClick r:id="" action="ppaction://media"/>
            <a:extLst>
              <a:ext uri="{FF2B5EF4-FFF2-40B4-BE49-F238E27FC236}">
                <a16:creationId xmlns:a16="http://schemas.microsoft.com/office/drawing/2014/main" id="{C18FB38D-F922-B340-9040-C1274C1A633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55483" y="1601372"/>
            <a:ext cx="6546849" cy="4205410"/>
          </a:xfrm>
          <a:prstGeom prst="rect">
            <a:avLst/>
          </a:prstGeom>
        </p:spPr>
      </p:pic>
    </p:spTree>
    <p:extLst>
      <p:ext uri="{BB962C8B-B14F-4D97-AF65-F5344CB8AC3E}">
        <p14:creationId xmlns:p14="http://schemas.microsoft.com/office/powerpoint/2010/main" val="3153604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5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4A222-1BF5-7C4C-89DE-06011D263AAB}"/>
              </a:ext>
            </a:extLst>
          </p:cNvPr>
          <p:cNvSpPr>
            <a:spLocks noGrp="1"/>
          </p:cNvSpPr>
          <p:nvPr>
            <p:ph type="title"/>
          </p:nvPr>
        </p:nvSpPr>
        <p:spPr/>
        <p:txBody>
          <a:bodyPr/>
          <a:lstStyle/>
          <a:p>
            <a:r>
              <a:rPr lang="en-GB" sz="3200" dirty="0"/>
              <a:t>Binary search efficiently searches sorted list by reducing the search space by half each iteration.</a:t>
            </a:r>
            <a:endParaRPr lang="en-GH" sz="3200" dirty="0"/>
          </a:p>
        </p:txBody>
      </p:sp>
      <p:pic>
        <p:nvPicPr>
          <p:cNvPr id="4" name="Screen Recording 2021-09-02 at 22.17.45" descr="Screen Recording 2021-09-02 at 22.17.45">
            <a:hlinkClick r:id="" action="ppaction://media"/>
            <a:extLst>
              <a:ext uri="{FF2B5EF4-FFF2-40B4-BE49-F238E27FC236}">
                <a16:creationId xmlns:a16="http://schemas.microsoft.com/office/drawing/2014/main" id="{D53914DB-C908-AC4E-AE6C-FCBCDF4C6AD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600200"/>
            <a:ext cx="7453313" cy="4787900"/>
          </a:xfrm>
        </p:spPr>
      </p:pic>
    </p:spTree>
    <p:extLst>
      <p:ext uri="{BB962C8B-B14F-4D97-AF65-F5344CB8AC3E}">
        <p14:creationId xmlns:p14="http://schemas.microsoft.com/office/powerpoint/2010/main" val="3734469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1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95AF8-453E-D74A-B645-F99DE9CB004A}"/>
              </a:ext>
            </a:extLst>
          </p:cNvPr>
          <p:cNvSpPr>
            <a:spLocks noGrp="1"/>
          </p:cNvSpPr>
          <p:nvPr>
            <p:ph type="title"/>
          </p:nvPr>
        </p:nvSpPr>
        <p:spPr/>
        <p:txBody>
          <a:bodyPr/>
          <a:lstStyle/>
          <a:p>
            <a:r>
              <a:rPr lang="en-GB" sz="3200" dirty="0"/>
              <a:t> Speed of linear search versus binary search to find a number within a sorted list.</a:t>
            </a:r>
            <a:endParaRPr lang="en-GH" sz="3200" dirty="0"/>
          </a:p>
        </p:txBody>
      </p:sp>
      <p:pic>
        <p:nvPicPr>
          <p:cNvPr id="4" name="Screen Recording 2021-09-02 at 22.22.25" descr="Screen Recording 2021-09-02 at 22.22.25">
            <a:hlinkClick r:id="" action="ppaction://media"/>
            <a:extLst>
              <a:ext uri="{FF2B5EF4-FFF2-40B4-BE49-F238E27FC236}">
                <a16:creationId xmlns:a16="http://schemas.microsoft.com/office/drawing/2014/main" id="{967B47B8-5825-4B44-AF16-9683E588453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600200"/>
            <a:ext cx="7453313" cy="4787900"/>
          </a:xfrm>
        </p:spPr>
      </p:pic>
    </p:spTree>
    <p:extLst>
      <p:ext uri="{BB962C8B-B14F-4D97-AF65-F5344CB8AC3E}">
        <p14:creationId xmlns:p14="http://schemas.microsoft.com/office/powerpoint/2010/main" val="1548551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3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4DBFF-8E87-5733-D56F-587FC255DC0C}"/>
              </a:ext>
            </a:extLst>
          </p:cNvPr>
          <p:cNvSpPr>
            <a:spLocks noGrp="1"/>
          </p:cNvSpPr>
          <p:nvPr>
            <p:ph type="title"/>
          </p:nvPr>
        </p:nvSpPr>
        <p:spPr/>
        <p:txBody>
          <a:bodyPr/>
          <a:lstStyle/>
          <a:p>
            <a:r>
              <a:rPr lang="en-GH" dirty="0"/>
              <a:t>Sorting Algorithms</a:t>
            </a:r>
          </a:p>
        </p:txBody>
      </p:sp>
      <p:sp>
        <p:nvSpPr>
          <p:cNvPr id="3" name="Content Placeholder 2">
            <a:extLst>
              <a:ext uri="{FF2B5EF4-FFF2-40B4-BE49-F238E27FC236}">
                <a16:creationId xmlns:a16="http://schemas.microsoft.com/office/drawing/2014/main" id="{8DF62FFF-4B22-9B69-5BF6-4729011D6C7C}"/>
              </a:ext>
            </a:extLst>
          </p:cNvPr>
          <p:cNvSpPr>
            <a:spLocks noGrp="1"/>
          </p:cNvSpPr>
          <p:nvPr>
            <p:ph idx="1"/>
          </p:nvPr>
        </p:nvSpPr>
        <p:spPr/>
        <p:txBody>
          <a:bodyPr/>
          <a:lstStyle/>
          <a:p>
            <a:r>
              <a:rPr lang="en-GB" sz="2000" dirty="0">
                <a:highlight>
                  <a:srgbClr val="FFFF00"/>
                </a:highlight>
              </a:rPr>
              <a:t>Sorting algorithms </a:t>
            </a:r>
            <a:r>
              <a:rPr lang="en-GB" sz="2000" dirty="0"/>
              <a:t>are methods used to arrange elements in a particular order (</a:t>
            </a:r>
            <a:r>
              <a:rPr lang="en-GB" sz="2000" b="1" dirty="0">
                <a:solidFill>
                  <a:srgbClr val="FF0000"/>
                </a:solidFill>
              </a:rPr>
              <a:t>typically ascending or descending</a:t>
            </a:r>
            <a:r>
              <a:rPr lang="en-GB" sz="2000" dirty="0"/>
              <a:t>) within a list or an array. </a:t>
            </a:r>
          </a:p>
          <a:p>
            <a:endParaRPr lang="en-GB" sz="2000" dirty="0"/>
          </a:p>
          <a:p>
            <a:r>
              <a:rPr lang="en-GB" sz="2000" dirty="0"/>
              <a:t>Sorting is a fundamental operation in computer science and is used in various applications, from </a:t>
            </a:r>
            <a:r>
              <a:rPr lang="en-GB" sz="2000" b="1" dirty="0">
                <a:solidFill>
                  <a:srgbClr val="FF0000"/>
                </a:solidFill>
              </a:rPr>
              <a:t>simple data organization to complex data analysis </a:t>
            </a:r>
            <a:r>
              <a:rPr lang="en-GB" sz="2000" dirty="0"/>
              <a:t>and processing.</a:t>
            </a:r>
          </a:p>
          <a:p>
            <a:endParaRPr lang="en-GB" sz="2000" dirty="0"/>
          </a:p>
          <a:p>
            <a:r>
              <a:rPr lang="en-GB" sz="2000" b="1" dirty="0">
                <a:highlight>
                  <a:srgbClr val="FFFF00"/>
                </a:highlight>
              </a:rPr>
              <a:t>Categories:</a:t>
            </a:r>
            <a:endParaRPr lang="en-GB" sz="2000" dirty="0">
              <a:highlight>
                <a:srgbClr val="FFFF00"/>
              </a:highlight>
            </a:endParaRPr>
          </a:p>
          <a:p>
            <a:pPr>
              <a:buFont typeface="+mj-lt"/>
              <a:buAutoNum type="arabicPeriod"/>
            </a:pPr>
            <a:r>
              <a:rPr lang="en-GB" sz="2000" b="1" dirty="0"/>
              <a:t>Comparison-based Sorting:</a:t>
            </a:r>
            <a:endParaRPr lang="en-GB" sz="2000" dirty="0"/>
          </a:p>
          <a:p>
            <a:pPr marL="457200" lvl="1" indent="0">
              <a:buNone/>
            </a:pPr>
            <a:r>
              <a:rPr lang="en-GB" sz="2000" dirty="0"/>
              <a:t>Algorithms that determine the order of elements based on comparisons between them.</a:t>
            </a:r>
          </a:p>
          <a:p>
            <a:pPr>
              <a:buFont typeface="+mj-lt"/>
              <a:buAutoNum type="arabicPeriod"/>
            </a:pPr>
            <a:r>
              <a:rPr lang="en-GB" sz="2000" b="1" dirty="0"/>
              <a:t>Non-comparison-based Sorting:</a:t>
            </a:r>
            <a:endParaRPr lang="en-GB" sz="2000" dirty="0"/>
          </a:p>
          <a:p>
            <a:pPr marL="457200" lvl="1" indent="0">
              <a:buNone/>
            </a:pPr>
            <a:r>
              <a:rPr lang="en-GB" sz="2000" dirty="0"/>
              <a:t>Algorithms that sort elements without comparing them, often based on counting or distributing the elements.</a:t>
            </a:r>
          </a:p>
          <a:p>
            <a:pPr marL="0" indent="0">
              <a:buNone/>
            </a:pPr>
            <a:endParaRPr lang="en-GH" sz="2000" dirty="0"/>
          </a:p>
        </p:txBody>
      </p:sp>
    </p:spTree>
    <p:extLst>
      <p:ext uri="{BB962C8B-B14F-4D97-AF65-F5344CB8AC3E}">
        <p14:creationId xmlns:p14="http://schemas.microsoft.com/office/powerpoint/2010/main" val="1845553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A96A3-53B2-CC91-98DA-CC4D6F46E295}"/>
              </a:ext>
            </a:extLst>
          </p:cNvPr>
          <p:cNvSpPr>
            <a:spLocks noGrp="1"/>
          </p:cNvSpPr>
          <p:nvPr>
            <p:ph type="title"/>
          </p:nvPr>
        </p:nvSpPr>
        <p:spPr/>
        <p:txBody>
          <a:bodyPr/>
          <a:lstStyle/>
          <a:p>
            <a:r>
              <a:rPr lang="en-GH" dirty="0"/>
              <a:t>Types</a:t>
            </a:r>
          </a:p>
        </p:txBody>
      </p:sp>
      <p:sp>
        <p:nvSpPr>
          <p:cNvPr id="3" name="Content Placeholder 2">
            <a:extLst>
              <a:ext uri="{FF2B5EF4-FFF2-40B4-BE49-F238E27FC236}">
                <a16:creationId xmlns:a16="http://schemas.microsoft.com/office/drawing/2014/main" id="{0A4A2E5E-DEC2-623E-32FF-C8EAA8341070}"/>
              </a:ext>
            </a:extLst>
          </p:cNvPr>
          <p:cNvSpPr>
            <a:spLocks noGrp="1"/>
          </p:cNvSpPr>
          <p:nvPr>
            <p:ph idx="1"/>
          </p:nvPr>
        </p:nvSpPr>
        <p:spPr/>
        <p:txBody>
          <a:bodyPr/>
          <a:lstStyle/>
          <a:p>
            <a:r>
              <a:rPr lang="en-GH" dirty="0"/>
              <a:t>Bubble Sort</a:t>
            </a:r>
          </a:p>
          <a:p>
            <a:r>
              <a:rPr lang="en-GH" dirty="0"/>
              <a:t>Selection Sort</a:t>
            </a:r>
          </a:p>
          <a:p>
            <a:r>
              <a:rPr lang="en-GH" dirty="0"/>
              <a:t>Insertion Sort</a:t>
            </a:r>
          </a:p>
          <a:p>
            <a:r>
              <a:rPr lang="en-GH" dirty="0"/>
              <a:t>Nearly sorted</a:t>
            </a:r>
          </a:p>
          <a:p>
            <a:r>
              <a:rPr lang="en-GH" dirty="0"/>
              <a:t>Shell Sort</a:t>
            </a:r>
          </a:p>
          <a:p>
            <a:r>
              <a:rPr lang="en-GH" dirty="0"/>
              <a:t>Quick Sort</a:t>
            </a:r>
          </a:p>
          <a:p>
            <a:r>
              <a:rPr lang="en-GH" dirty="0"/>
              <a:t>Merge Sort</a:t>
            </a:r>
          </a:p>
          <a:p>
            <a:r>
              <a:rPr lang="en-GH" dirty="0"/>
              <a:t>Radix Sort</a:t>
            </a:r>
          </a:p>
          <a:p>
            <a:r>
              <a:rPr lang="en-GH" dirty="0"/>
              <a:t>Heap Sort</a:t>
            </a:r>
          </a:p>
          <a:p>
            <a:r>
              <a:rPr lang="en-GH" dirty="0"/>
              <a:t>Counting Sort</a:t>
            </a:r>
          </a:p>
        </p:txBody>
      </p:sp>
    </p:spTree>
    <p:extLst>
      <p:ext uri="{BB962C8B-B14F-4D97-AF65-F5344CB8AC3E}">
        <p14:creationId xmlns:p14="http://schemas.microsoft.com/office/powerpoint/2010/main" val="9121515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4389D-A806-A4FC-B228-0516B1258B32}"/>
              </a:ext>
            </a:extLst>
          </p:cNvPr>
          <p:cNvSpPr>
            <a:spLocks noGrp="1"/>
          </p:cNvSpPr>
          <p:nvPr>
            <p:ph type="title"/>
          </p:nvPr>
        </p:nvSpPr>
        <p:spPr/>
        <p:txBody>
          <a:bodyPr/>
          <a:lstStyle/>
          <a:p>
            <a:r>
              <a:rPr lang="en-GH" dirty="0"/>
              <a:t>Applications</a:t>
            </a:r>
          </a:p>
        </p:txBody>
      </p:sp>
      <p:sp>
        <p:nvSpPr>
          <p:cNvPr id="3" name="Content Placeholder 2">
            <a:extLst>
              <a:ext uri="{FF2B5EF4-FFF2-40B4-BE49-F238E27FC236}">
                <a16:creationId xmlns:a16="http://schemas.microsoft.com/office/drawing/2014/main" id="{385D6D5C-23D9-E994-99EB-48EB16165F37}"/>
              </a:ext>
            </a:extLst>
          </p:cNvPr>
          <p:cNvSpPr>
            <a:spLocks noGrp="1"/>
          </p:cNvSpPr>
          <p:nvPr>
            <p:ph idx="1"/>
          </p:nvPr>
        </p:nvSpPr>
        <p:spPr/>
        <p:txBody>
          <a:bodyPr/>
          <a:lstStyle/>
          <a:p>
            <a:r>
              <a:rPr lang="en-GB" b="1" dirty="0">
                <a:highlight>
                  <a:srgbClr val="FFFF00"/>
                </a:highlight>
              </a:rPr>
              <a:t>Data processing:</a:t>
            </a:r>
            <a:r>
              <a:rPr lang="en-GB" dirty="0">
                <a:highlight>
                  <a:srgbClr val="FFFF00"/>
                </a:highlight>
              </a:rPr>
              <a:t> </a:t>
            </a:r>
            <a:r>
              <a:rPr lang="en-GB" dirty="0"/>
              <a:t>Organizing and retrieving data efficiently.</a:t>
            </a:r>
          </a:p>
          <a:p>
            <a:endParaRPr lang="en-GB" b="1" dirty="0"/>
          </a:p>
          <a:p>
            <a:r>
              <a:rPr lang="en-GB" b="1" dirty="0">
                <a:highlight>
                  <a:srgbClr val="FFFF00"/>
                </a:highlight>
              </a:rPr>
              <a:t>Search optimization:</a:t>
            </a:r>
            <a:r>
              <a:rPr lang="en-GB" dirty="0">
                <a:highlight>
                  <a:srgbClr val="FFFF00"/>
                </a:highlight>
              </a:rPr>
              <a:t> </a:t>
            </a:r>
            <a:r>
              <a:rPr lang="en-GB" dirty="0"/>
              <a:t>Enhancing search algorithms by sorting data first.</a:t>
            </a:r>
          </a:p>
          <a:p>
            <a:endParaRPr lang="en-GB" b="1" dirty="0"/>
          </a:p>
          <a:p>
            <a:r>
              <a:rPr lang="en-GB" b="1" dirty="0">
                <a:highlight>
                  <a:srgbClr val="FFFF00"/>
                </a:highlight>
              </a:rPr>
              <a:t>Data analysis:</a:t>
            </a:r>
            <a:r>
              <a:rPr lang="en-GB" dirty="0">
                <a:highlight>
                  <a:srgbClr val="FFFF00"/>
                </a:highlight>
              </a:rPr>
              <a:t> </a:t>
            </a:r>
            <a:r>
              <a:rPr lang="en-GB" dirty="0"/>
              <a:t>Preparing data for statistical analysis.</a:t>
            </a:r>
          </a:p>
          <a:p>
            <a:endParaRPr lang="en-GB" b="1" dirty="0"/>
          </a:p>
          <a:p>
            <a:r>
              <a:rPr lang="en-GB" b="1" dirty="0">
                <a:highlight>
                  <a:srgbClr val="FFFF00"/>
                </a:highlight>
              </a:rPr>
              <a:t>Computer graphics:</a:t>
            </a:r>
            <a:r>
              <a:rPr lang="en-GB" dirty="0">
                <a:highlight>
                  <a:srgbClr val="FFFF00"/>
                </a:highlight>
              </a:rPr>
              <a:t> </a:t>
            </a:r>
            <a:r>
              <a:rPr lang="en-GB" dirty="0"/>
              <a:t>Sorting graphical elements for rendering.</a:t>
            </a:r>
          </a:p>
          <a:p>
            <a:endParaRPr lang="en-GB" b="1" dirty="0"/>
          </a:p>
          <a:p>
            <a:r>
              <a:rPr lang="en-GB" b="1" dirty="0">
                <a:highlight>
                  <a:srgbClr val="FFFF00"/>
                </a:highlight>
              </a:rPr>
              <a:t>Database management:</a:t>
            </a:r>
            <a:r>
              <a:rPr lang="en-GB" dirty="0">
                <a:highlight>
                  <a:srgbClr val="FFFF00"/>
                </a:highlight>
              </a:rPr>
              <a:t> </a:t>
            </a:r>
            <a:r>
              <a:rPr lang="en-GB" dirty="0"/>
              <a:t>Efficient indexing and querying of database records.</a:t>
            </a:r>
            <a:endParaRPr lang="en-GH" dirty="0"/>
          </a:p>
        </p:txBody>
      </p:sp>
    </p:spTree>
    <p:extLst>
      <p:ext uri="{BB962C8B-B14F-4D97-AF65-F5344CB8AC3E}">
        <p14:creationId xmlns:p14="http://schemas.microsoft.com/office/powerpoint/2010/main" val="2061604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8B25E-916A-A640-B822-AF09C841F790}"/>
              </a:ext>
            </a:extLst>
          </p:cNvPr>
          <p:cNvSpPr>
            <a:spLocks noGrp="1"/>
          </p:cNvSpPr>
          <p:nvPr>
            <p:ph type="title"/>
          </p:nvPr>
        </p:nvSpPr>
        <p:spPr/>
        <p:txBody>
          <a:bodyPr/>
          <a:lstStyle/>
          <a:p>
            <a:r>
              <a:rPr lang="en-GB" dirty="0"/>
              <a:t>Review of algorithms and runtime</a:t>
            </a:r>
            <a:endParaRPr lang="en-GH" dirty="0"/>
          </a:p>
        </p:txBody>
      </p:sp>
      <p:sp>
        <p:nvSpPr>
          <p:cNvPr id="3" name="Content Placeholder 2">
            <a:extLst>
              <a:ext uri="{FF2B5EF4-FFF2-40B4-BE49-F238E27FC236}">
                <a16:creationId xmlns:a16="http://schemas.microsoft.com/office/drawing/2014/main" id="{8A7E284E-97B2-9D49-93C5-4B635CB5519F}"/>
              </a:ext>
            </a:extLst>
          </p:cNvPr>
          <p:cNvSpPr>
            <a:spLocks noGrp="1"/>
          </p:cNvSpPr>
          <p:nvPr>
            <p:ph idx="1"/>
          </p:nvPr>
        </p:nvSpPr>
        <p:spPr/>
        <p:txBody>
          <a:bodyPr/>
          <a:lstStyle/>
          <a:p>
            <a:r>
              <a:rPr lang="en-GB" b="1" dirty="0">
                <a:effectLst/>
              </a:rPr>
              <a:t>Algorithm</a:t>
            </a:r>
          </a:p>
          <a:p>
            <a:pPr marL="0" indent="0">
              <a:buNone/>
            </a:pPr>
            <a:r>
              <a:rPr lang="en-GB" dirty="0">
                <a:effectLst/>
              </a:rPr>
              <a:t>An algorithm is a sequence of steps for accomplishing a task.</a:t>
            </a:r>
          </a:p>
          <a:p>
            <a:pPr marL="0" indent="0">
              <a:buNone/>
            </a:pPr>
            <a:endParaRPr lang="en-GB" dirty="0">
              <a:effectLst/>
            </a:endParaRPr>
          </a:p>
          <a:p>
            <a:pPr marL="0" indent="0">
              <a:buNone/>
            </a:pPr>
            <a:endParaRPr lang="en-GB" dirty="0">
              <a:effectLst/>
            </a:endParaRPr>
          </a:p>
          <a:p>
            <a:r>
              <a:rPr lang="en-GB" b="1" dirty="0">
                <a:effectLst/>
              </a:rPr>
              <a:t>Runtime</a:t>
            </a:r>
          </a:p>
          <a:p>
            <a:pPr marL="0" indent="0">
              <a:buNone/>
            </a:pPr>
            <a:r>
              <a:rPr lang="en-GB" dirty="0">
                <a:effectLst/>
              </a:rPr>
              <a:t>An algorithm's runtime is the time the algorithm takes to execute.</a:t>
            </a:r>
          </a:p>
          <a:p>
            <a:pPr marL="0" indent="0">
              <a:buNone/>
            </a:pPr>
            <a:br>
              <a:rPr lang="en-GB" dirty="0"/>
            </a:br>
            <a:endParaRPr lang="en-GH" dirty="0"/>
          </a:p>
          <a:p>
            <a:pPr marL="0" indent="0">
              <a:buNone/>
            </a:pPr>
            <a:endParaRPr lang="en-GB" dirty="0">
              <a:effectLst/>
            </a:endParaRPr>
          </a:p>
          <a:p>
            <a:endParaRPr lang="en-GH" dirty="0"/>
          </a:p>
        </p:txBody>
      </p:sp>
    </p:spTree>
    <p:extLst>
      <p:ext uri="{BB962C8B-B14F-4D97-AF65-F5344CB8AC3E}">
        <p14:creationId xmlns:p14="http://schemas.microsoft.com/office/powerpoint/2010/main" val="3989254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FF5E3-DBFC-FB4C-B6CC-48E1C7F42D5C}"/>
              </a:ext>
            </a:extLst>
          </p:cNvPr>
          <p:cNvSpPr>
            <a:spLocks noGrp="1"/>
          </p:cNvSpPr>
          <p:nvPr>
            <p:ph type="title"/>
          </p:nvPr>
        </p:nvSpPr>
        <p:spPr/>
        <p:txBody>
          <a:bodyPr/>
          <a:lstStyle/>
          <a:p>
            <a:r>
              <a:rPr lang="en-GB" dirty="0"/>
              <a:t>Sorting</a:t>
            </a:r>
            <a:endParaRPr lang="en-GH" dirty="0"/>
          </a:p>
        </p:txBody>
      </p:sp>
      <p:sp>
        <p:nvSpPr>
          <p:cNvPr id="3" name="Content Placeholder 2">
            <a:extLst>
              <a:ext uri="{FF2B5EF4-FFF2-40B4-BE49-F238E27FC236}">
                <a16:creationId xmlns:a16="http://schemas.microsoft.com/office/drawing/2014/main" id="{B4F5E309-38F1-F841-89F4-00BD4882FA77}"/>
              </a:ext>
            </a:extLst>
          </p:cNvPr>
          <p:cNvSpPr>
            <a:spLocks noGrp="1"/>
          </p:cNvSpPr>
          <p:nvPr>
            <p:ph idx="1"/>
          </p:nvPr>
        </p:nvSpPr>
        <p:spPr>
          <a:xfrm>
            <a:off x="128789" y="1524000"/>
            <a:ext cx="8873543" cy="5257800"/>
          </a:xfrm>
        </p:spPr>
        <p:txBody>
          <a:bodyPr/>
          <a:lstStyle/>
          <a:p>
            <a:r>
              <a:rPr lang="en-GB" dirty="0">
                <a:effectLst/>
              </a:rPr>
              <a:t>For example, given a list of numbers (17, 3, 44, 6, 9), the list after sorting is (3, 6, 9, 17, 44). </a:t>
            </a:r>
          </a:p>
          <a:p>
            <a:r>
              <a:rPr lang="en-GB" dirty="0">
                <a:effectLst/>
              </a:rPr>
              <a:t>You may have carried out sorting when arranging papers in alphabetical order or arranging envelopes to have ascending zip codes (as required for bulk mailings).</a:t>
            </a:r>
          </a:p>
          <a:p>
            <a:r>
              <a:rPr lang="en-GB" dirty="0">
                <a:effectLst/>
              </a:rPr>
              <a:t>The challenge of sorting is that a program can't "see" the entire list to know where to move an element. </a:t>
            </a:r>
          </a:p>
          <a:p>
            <a:r>
              <a:rPr lang="en-GB" dirty="0">
                <a:effectLst/>
              </a:rPr>
              <a:t>Instead, a program is limited to simpler steps, </a:t>
            </a:r>
            <a:r>
              <a:rPr lang="en-GB" b="1" dirty="0">
                <a:effectLst/>
              </a:rPr>
              <a:t>typically observing or swapping just two elements at a time</a:t>
            </a:r>
            <a:r>
              <a:rPr lang="en-GB" dirty="0">
                <a:effectLst/>
              </a:rPr>
              <a:t>. </a:t>
            </a:r>
          </a:p>
          <a:p>
            <a:r>
              <a:rPr lang="en-GB" dirty="0">
                <a:effectLst/>
              </a:rPr>
              <a:t>So, sorting just by </a:t>
            </a:r>
            <a:r>
              <a:rPr lang="en-GB" b="1" dirty="0">
                <a:solidFill>
                  <a:srgbClr val="FF0000"/>
                </a:solidFill>
                <a:effectLst/>
              </a:rPr>
              <a:t>swapping values is an important part of sorting algorithms</a:t>
            </a:r>
            <a:r>
              <a:rPr lang="en-GB" dirty="0">
                <a:effectLst/>
              </a:rPr>
              <a:t>.</a:t>
            </a:r>
            <a:endParaRPr lang="en-GH" dirty="0"/>
          </a:p>
        </p:txBody>
      </p:sp>
    </p:spTree>
    <p:extLst>
      <p:ext uri="{BB962C8B-B14F-4D97-AF65-F5344CB8AC3E}">
        <p14:creationId xmlns:p14="http://schemas.microsoft.com/office/powerpoint/2010/main" val="2875735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68B87-A4F7-6743-B76D-199D26BAEB78}"/>
              </a:ext>
            </a:extLst>
          </p:cNvPr>
          <p:cNvSpPr>
            <a:spLocks noGrp="1"/>
          </p:cNvSpPr>
          <p:nvPr>
            <p:ph type="title"/>
          </p:nvPr>
        </p:nvSpPr>
        <p:spPr/>
        <p:txBody>
          <a:bodyPr/>
          <a:lstStyle/>
          <a:p>
            <a:r>
              <a:rPr lang="en-GH" dirty="0"/>
              <a:t>Sort by Swapping</a:t>
            </a:r>
          </a:p>
        </p:txBody>
      </p:sp>
      <p:pic>
        <p:nvPicPr>
          <p:cNvPr id="4" name="Screen Recording 2021-10-03 at 19.32.15" descr="Screen Recording 2021-10-03 at 19.32.15">
            <a:hlinkClick r:id="" action="ppaction://media"/>
            <a:extLst>
              <a:ext uri="{FF2B5EF4-FFF2-40B4-BE49-F238E27FC236}">
                <a16:creationId xmlns:a16="http://schemas.microsoft.com/office/drawing/2014/main" id="{F4D5E177-E1AD-1C4D-9BA3-1DA4CC07038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79438" y="1600200"/>
            <a:ext cx="7972425" cy="4787900"/>
          </a:xfrm>
        </p:spPr>
      </p:pic>
    </p:spTree>
    <p:extLst>
      <p:ext uri="{BB962C8B-B14F-4D97-AF65-F5344CB8AC3E}">
        <p14:creationId xmlns:p14="http://schemas.microsoft.com/office/powerpoint/2010/main" val="711386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5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8C89B-2E21-C1A7-54FF-048E8315AF50}"/>
              </a:ext>
            </a:extLst>
          </p:cNvPr>
          <p:cNvSpPr>
            <a:spLocks noGrp="1"/>
          </p:cNvSpPr>
          <p:nvPr>
            <p:ph type="title"/>
          </p:nvPr>
        </p:nvSpPr>
        <p:spPr/>
        <p:txBody>
          <a:bodyPr/>
          <a:lstStyle/>
          <a:p>
            <a:r>
              <a:rPr lang="en-GH" dirty="0"/>
              <a:t>Bubble Sort</a:t>
            </a:r>
          </a:p>
        </p:txBody>
      </p:sp>
      <p:sp>
        <p:nvSpPr>
          <p:cNvPr id="3" name="Content Placeholder 2">
            <a:extLst>
              <a:ext uri="{FF2B5EF4-FFF2-40B4-BE49-F238E27FC236}">
                <a16:creationId xmlns:a16="http://schemas.microsoft.com/office/drawing/2014/main" id="{31E8870A-7F10-10A0-748C-338DF6DC6590}"/>
              </a:ext>
            </a:extLst>
          </p:cNvPr>
          <p:cNvSpPr>
            <a:spLocks noGrp="1"/>
          </p:cNvSpPr>
          <p:nvPr>
            <p:ph idx="1"/>
          </p:nvPr>
        </p:nvSpPr>
        <p:spPr/>
        <p:txBody>
          <a:bodyPr/>
          <a:lstStyle/>
          <a:p>
            <a:r>
              <a:rPr lang="en-GB" b="1" dirty="0"/>
              <a:t>Description:</a:t>
            </a:r>
            <a:r>
              <a:rPr lang="en-GB" dirty="0"/>
              <a:t> Repeatedly steps through the list, compares adjacent elements, and swaps them if they are in the wrong order. This process is repeated until the list is sorted.</a:t>
            </a:r>
          </a:p>
          <a:p>
            <a:endParaRPr lang="en-GB" b="1" dirty="0"/>
          </a:p>
          <a:p>
            <a:r>
              <a:rPr lang="en-GB" b="1" dirty="0"/>
              <a:t>Complexity:</a:t>
            </a:r>
            <a:r>
              <a:rPr lang="en-GB" dirty="0"/>
              <a:t> O(n²) time complexity for average and worst-case scenarios.</a:t>
            </a:r>
          </a:p>
          <a:p>
            <a:endParaRPr lang="en-GB" b="1" dirty="0"/>
          </a:p>
          <a:p>
            <a:r>
              <a:rPr lang="en-GB" b="1" dirty="0"/>
              <a:t>Use Case:</a:t>
            </a:r>
            <a:r>
              <a:rPr lang="en-GB" dirty="0"/>
              <a:t> Simple and easy to implement, but inefficient for large datasets.</a:t>
            </a:r>
            <a:endParaRPr lang="en-GH" dirty="0"/>
          </a:p>
        </p:txBody>
      </p:sp>
    </p:spTree>
    <p:extLst>
      <p:ext uri="{BB962C8B-B14F-4D97-AF65-F5344CB8AC3E}">
        <p14:creationId xmlns:p14="http://schemas.microsoft.com/office/powerpoint/2010/main" val="15198568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6EF7B-748E-1A7B-5AEE-3AA401018237}"/>
              </a:ext>
            </a:extLst>
          </p:cNvPr>
          <p:cNvSpPr>
            <a:spLocks noGrp="1"/>
          </p:cNvSpPr>
          <p:nvPr>
            <p:ph type="title"/>
          </p:nvPr>
        </p:nvSpPr>
        <p:spPr/>
        <p:txBody>
          <a:bodyPr/>
          <a:lstStyle/>
          <a:p>
            <a:r>
              <a:rPr lang="en-GH" dirty="0"/>
              <a:t>Bubble sort pseudocode</a:t>
            </a:r>
          </a:p>
        </p:txBody>
      </p:sp>
      <p:sp>
        <p:nvSpPr>
          <p:cNvPr id="3" name="Content Placeholder 2">
            <a:extLst>
              <a:ext uri="{FF2B5EF4-FFF2-40B4-BE49-F238E27FC236}">
                <a16:creationId xmlns:a16="http://schemas.microsoft.com/office/drawing/2014/main" id="{A0F7CA81-7E11-142F-0E13-993BE8F5250B}"/>
              </a:ext>
            </a:extLst>
          </p:cNvPr>
          <p:cNvSpPr>
            <a:spLocks noGrp="1"/>
          </p:cNvSpPr>
          <p:nvPr>
            <p:ph idx="1"/>
          </p:nvPr>
        </p:nvSpPr>
        <p:spPr/>
        <p:txBody>
          <a:bodyPr/>
          <a:lstStyle/>
          <a:p>
            <a:pPr marL="0" indent="0">
              <a:buNone/>
            </a:pPr>
            <a:r>
              <a:rPr lang="en-GB" dirty="0" err="1"/>
              <a:t>BubbleSort</a:t>
            </a:r>
            <a:r>
              <a:rPr lang="en-GB" dirty="0"/>
              <a:t>(array A)</a:t>
            </a:r>
          </a:p>
          <a:p>
            <a:pPr marL="0" indent="0">
              <a:buNone/>
            </a:pPr>
            <a:r>
              <a:rPr lang="en-GB" dirty="0"/>
              <a:t>    n = length(A)</a:t>
            </a:r>
          </a:p>
          <a:p>
            <a:pPr marL="0" indent="0">
              <a:buNone/>
            </a:pPr>
            <a:r>
              <a:rPr lang="en-GB" dirty="0"/>
              <a:t>    for i from 0 to n-1</a:t>
            </a:r>
          </a:p>
          <a:p>
            <a:pPr marL="0" indent="0">
              <a:buNone/>
            </a:pPr>
            <a:r>
              <a:rPr lang="en-GB" dirty="0"/>
              <a:t>        for j from 0 to n-1-i</a:t>
            </a:r>
          </a:p>
          <a:p>
            <a:pPr marL="0" indent="0">
              <a:buNone/>
            </a:pPr>
            <a:r>
              <a:rPr lang="en-GB" dirty="0"/>
              <a:t>            if A[j] &gt; A[j+1]</a:t>
            </a:r>
          </a:p>
          <a:p>
            <a:pPr marL="0" indent="0">
              <a:buNone/>
            </a:pPr>
            <a:r>
              <a:rPr lang="en-GB" dirty="0"/>
              <a:t>                swap A[j] and A[j+1]</a:t>
            </a:r>
          </a:p>
          <a:p>
            <a:pPr marL="0" indent="0">
              <a:buNone/>
            </a:pPr>
            <a:endParaRPr lang="en-GH" dirty="0"/>
          </a:p>
        </p:txBody>
      </p:sp>
    </p:spTree>
    <p:extLst>
      <p:ext uri="{BB962C8B-B14F-4D97-AF65-F5344CB8AC3E}">
        <p14:creationId xmlns:p14="http://schemas.microsoft.com/office/powerpoint/2010/main" val="1900437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795A4-7C46-FC1B-70DE-1785D3840229}"/>
              </a:ext>
            </a:extLst>
          </p:cNvPr>
          <p:cNvSpPr>
            <a:spLocks noGrp="1"/>
          </p:cNvSpPr>
          <p:nvPr>
            <p:ph type="title"/>
          </p:nvPr>
        </p:nvSpPr>
        <p:spPr/>
        <p:txBody>
          <a:bodyPr/>
          <a:lstStyle/>
          <a:p>
            <a:r>
              <a:rPr lang="en-GH" dirty="0"/>
              <a:t>Example</a:t>
            </a:r>
          </a:p>
        </p:txBody>
      </p:sp>
      <p:sp>
        <p:nvSpPr>
          <p:cNvPr id="3" name="Content Placeholder 2">
            <a:extLst>
              <a:ext uri="{FF2B5EF4-FFF2-40B4-BE49-F238E27FC236}">
                <a16:creationId xmlns:a16="http://schemas.microsoft.com/office/drawing/2014/main" id="{F752F940-8F0C-0937-4130-E9B39E4EA509}"/>
              </a:ext>
            </a:extLst>
          </p:cNvPr>
          <p:cNvSpPr>
            <a:spLocks noGrp="1"/>
          </p:cNvSpPr>
          <p:nvPr>
            <p:ph idx="1"/>
          </p:nvPr>
        </p:nvSpPr>
        <p:spPr/>
        <p:txBody>
          <a:bodyPr/>
          <a:lstStyle/>
          <a:p>
            <a:r>
              <a:rPr lang="en-GB" b="1" dirty="0"/>
              <a:t>Given Array:</a:t>
            </a:r>
            <a:r>
              <a:rPr lang="en-GB" dirty="0"/>
              <a:t> [5, 1, 4, 2, 8]</a:t>
            </a:r>
          </a:p>
          <a:p>
            <a:r>
              <a:rPr lang="en-GB" b="1" dirty="0"/>
              <a:t>Step-by-Step Process:</a:t>
            </a:r>
            <a:endParaRPr lang="en-GB" dirty="0"/>
          </a:p>
          <a:p>
            <a:pPr>
              <a:buFont typeface="+mj-lt"/>
              <a:buAutoNum type="arabicPeriod"/>
            </a:pPr>
            <a:r>
              <a:rPr lang="en-GB" b="1" dirty="0"/>
              <a:t>Initial Array:</a:t>
            </a:r>
            <a:r>
              <a:rPr lang="en-GB" dirty="0"/>
              <a:t> [5, 1, 4, 2, 8]</a:t>
            </a:r>
          </a:p>
          <a:p>
            <a:pPr>
              <a:buFont typeface="+mj-lt"/>
              <a:buAutoNum type="arabicPeriod"/>
            </a:pPr>
            <a:r>
              <a:rPr lang="en-GB" b="1" dirty="0"/>
              <a:t>First Pass:</a:t>
            </a:r>
            <a:endParaRPr lang="en-GB" dirty="0"/>
          </a:p>
          <a:p>
            <a:pPr marL="742950" lvl="1" indent="-285750">
              <a:buFont typeface="+mj-lt"/>
              <a:buAutoNum type="arabicPeriod"/>
            </a:pPr>
            <a:r>
              <a:rPr lang="en-GB" dirty="0"/>
              <a:t>Compare 5 and 1: swap them → [1, 5, 4, 2, 8]</a:t>
            </a:r>
          </a:p>
          <a:p>
            <a:pPr marL="742950" lvl="1" indent="-285750">
              <a:buFont typeface="+mj-lt"/>
              <a:buAutoNum type="arabicPeriod"/>
            </a:pPr>
            <a:r>
              <a:rPr lang="en-GB" dirty="0"/>
              <a:t>Compare 5 and 4: swap them → [1, 4, 5, 2, 8]</a:t>
            </a:r>
          </a:p>
          <a:p>
            <a:pPr marL="742950" lvl="1" indent="-285750">
              <a:buFont typeface="+mj-lt"/>
              <a:buAutoNum type="arabicPeriod"/>
            </a:pPr>
            <a:r>
              <a:rPr lang="en-GB" dirty="0"/>
              <a:t>Compare 5 and 2: swap them → [1, 4, 2, 5, 8]</a:t>
            </a:r>
          </a:p>
          <a:p>
            <a:pPr marL="742950" lvl="1" indent="-285750">
              <a:buFont typeface="+mj-lt"/>
              <a:buAutoNum type="arabicPeriod"/>
            </a:pPr>
            <a:r>
              <a:rPr lang="en-GB" dirty="0"/>
              <a:t>Compare 5 and 8: no swap → [1, 4, 2, 5, 8]</a:t>
            </a:r>
          </a:p>
          <a:p>
            <a:pPr marL="742950" lvl="1" indent="-285750">
              <a:buFont typeface="+mj-lt"/>
              <a:buAutoNum type="arabicPeriod"/>
            </a:pPr>
            <a:r>
              <a:rPr lang="en-GB" dirty="0"/>
              <a:t>Array after first pass: [1, 4, 2, 5, 8]</a:t>
            </a:r>
          </a:p>
          <a:p>
            <a:pPr marL="0" indent="0">
              <a:buNone/>
            </a:pPr>
            <a:endParaRPr lang="en-GH" dirty="0"/>
          </a:p>
          <a:p>
            <a:pPr marL="0" indent="0">
              <a:buNone/>
            </a:pPr>
            <a:r>
              <a:rPr lang="en-GH" dirty="0">
                <a:highlight>
                  <a:srgbClr val="FFFF00"/>
                </a:highlight>
              </a:rPr>
              <a:t>Continue to sort ….. </a:t>
            </a:r>
          </a:p>
        </p:txBody>
      </p:sp>
    </p:spTree>
    <p:extLst>
      <p:ext uri="{BB962C8B-B14F-4D97-AF65-F5344CB8AC3E}">
        <p14:creationId xmlns:p14="http://schemas.microsoft.com/office/powerpoint/2010/main" val="7857855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C976F-3480-234B-EA6A-E2124CC4C84C}"/>
              </a:ext>
            </a:extLst>
          </p:cNvPr>
          <p:cNvSpPr>
            <a:spLocks noGrp="1"/>
          </p:cNvSpPr>
          <p:nvPr>
            <p:ph type="title"/>
          </p:nvPr>
        </p:nvSpPr>
        <p:spPr/>
        <p:txBody>
          <a:bodyPr/>
          <a:lstStyle/>
          <a:p>
            <a:r>
              <a:rPr lang="en-GH" dirty="0"/>
              <a:t>Selection sort </a:t>
            </a:r>
          </a:p>
        </p:txBody>
      </p:sp>
      <p:sp>
        <p:nvSpPr>
          <p:cNvPr id="3" name="Content Placeholder 2">
            <a:extLst>
              <a:ext uri="{FF2B5EF4-FFF2-40B4-BE49-F238E27FC236}">
                <a16:creationId xmlns:a16="http://schemas.microsoft.com/office/drawing/2014/main" id="{39B96DA8-F01E-440B-B64B-6632D810894B}"/>
              </a:ext>
            </a:extLst>
          </p:cNvPr>
          <p:cNvSpPr>
            <a:spLocks noGrp="1"/>
          </p:cNvSpPr>
          <p:nvPr>
            <p:ph idx="1"/>
          </p:nvPr>
        </p:nvSpPr>
        <p:spPr/>
        <p:txBody>
          <a:bodyPr/>
          <a:lstStyle/>
          <a:p>
            <a:r>
              <a:rPr lang="en-GB" sz="2400" b="1" dirty="0">
                <a:solidFill>
                  <a:srgbClr val="FF0000"/>
                </a:solidFill>
                <a:effectLst/>
              </a:rPr>
              <a:t>Selection sort </a:t>
            </a:r>
            <a:r>
              <a:rPr lang="en-GB" sz="2400" dirty="0">
                <a:effectLst/>
              </a:rPr>
              <a:t>is a sorting algorithm that </a:t>
            </a:r>
            <a:r>
              <a:rPr lang="en-GB" sz="2400" b="1" dirty="0">
                <a:effectLst/>
              </a:rPr>
              <a:t>treats the input as two parts</a:t>
            </a:r>
            <a:r>
              <a:rPr lang="en-GB" sz="2400" dirty="0">
                <a:effectLst/>
              </a:rPr>
              <a:t>, a </a:t>
            </a:r>
            <a:r>
              <a:rPr lang="en-GB" sz="2400" b="1" dirty="0">
                <a:effectLst/>
              </a:rPr>
              <a:t>sorted part and an unsorted part</a:t>
            </a:r>
            <a:r>
              <a:rPr lang="en-GB" sz="2400" dirty="0">
                <a:effectLst/>
              </a:rPr>
              <a:t>, and </a:t>
            </a:r>
            <a:r>
              <a:rPr lang="en-GB" sz="2400" b="1" dirty="0">
                <a:effectLst/>
              </a:rPr>
              <a:t>repeatedly selects the proper next value </a:t>
            </a:r>
            <a:r>
              <a:rPr lang="en-GB" sz="2400" dirty="0">
                <a:effectLst/>
              </a:rPr>
              <a:t>to move from the unsorted part to the end of the sorted part.</a:t>
            </a:r>
            <a:endParaRPr lang="en-GB" b="1" dirty="0"/>
          </a:p>
          <a:p>
            <a:endParaRPr lang="en-GB" b="1" dirty="0"/>
          </a:p>
          <a:p>
            <a:r>
              <a:rPr lang="en-GB" b="1" dirty="0"/>
              <a:t>Complexity:</a:t>
            </a:r>
            <a:r>
              <a:rPr lang="en-GB" dirty="0"/>
              <a:t> O(n²) time complexity for average and worst-case scenarios.</a:t>
            </a:r>
          </a:p>
          <a:p>
            <a:endParaRPr lang="en-GB" b="1" dirty="0"/>
          </a:p>
          <a:p>
            <a:r>
              <a:rPr lang="en-GB" b="1" dirty="0"/>
              <a:t>Use Case:</a:t>
            </a:r>
            <a:r>
              <a:rPr lang="en-GB" dirty="0"/>
              <a:t> More efficient than bubble sort but still not suitable for large datasets.</a:t>
            </a:r>
            <a:endParaRPr lang="en-GH" dirty="0"/>
          </a:p>
          <a:p>
            <a:pPr marL="0" indent="0">
              <a:buNone/>
            </a:pPr>
            <a:endParaRPr lang="en-GB" b="1" dirty="0"/>
          </a:p>
        </p:txBody>
      </p:sp>
    </p:spTree>
    <p:extLst>
      <p:ext uri="{BB962C8B-B14F-4D97-AF65-F5344CB8AC3E}">
        <p14:creationId xmlns:p14="http://schemas.microsoft.com/office/powerpoint/2010/main" val="8283864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3C19D-91B2-5941-B465-F614F1257775}"/>
              </a:ext>
            </a:extLst>
          </p:cNvPr>
          <p:cNvSpPr>
            <a:spLocks noGrp="1"/>
          </p:cNvSpPr>
          <p:nvPr>
            <p:ph type="title"/>
          </p:nvPr>
        </p:nvSpPr>
        <p:spPr/>
        <p:txBody>
          <a:bodyPr/>
          <a:lstStyle/>
          <a:p>
            <a:r>
              <a:rPr lang="en-GH" dirty="0"/>
              <a:t>Selection Sort Algorithm (1)</a:t>
            </a:r>
          </a:p>
        </p:txBody>
      </p:sp>
      <p:pic>
        <p:nvPicPr>
          <p:cNvPr id="5" name="Content Placeholder 4" descr="Graphical user interface, application&#10;&#10;Description automatically generated">
            <a:extLst>
              <a:ext uri="{FF2B5EF4-FFF2-40B4-BE49-F238E27FC236}">
                <a16:creationId xmlns:a16="http://schemas.microsoft.com/office/drawing/2014/main" id="{266BF65B-3C3D-E840-AD96-91188292F4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4050" y="1600200"/>
            <a:ext cx="8615899" cy="4668056"/>
          </a:xfrm>
        </p:spPr>
      </p:pic>
    </p:spTree>
    <p:extLst>
      <p:ext uri="{BB962C8B-B14F-4D97-AF65-F5344CB8AC3E}">
        <p14:creationId xmlns:p14="http://schemas.microsoft.com/office/powerpoint/2010/main" val="10171042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ACDFD-67D5-AD4B-8ECA-B1B2770681B7}"/>
              </a:ext>
            </a:extLst>
          </p:cNvPr>
          <p:cNvSpPr>
            <a:spLocks noGrp="1"/>
          </p:cNvSpPr>
          <p:nvPr>
            <p:ph type="title"/>
          </p:nvPr>
        </p:nvSpPr>
        <p:spPr/>
        <p:txBody>
          <a:bodyPr/>
          <a:lstStyle/>
          <a:p>
            <a:r>
              <a:rPr lang="en-GH" dirty="0"/>
              <a:t>Selection Sort Algorithm (2)</a:t>
            </a:r>
          </a:p>
        </p:txBody>
      </p:sp>
      <p:pic>
        <p:nvPicPr>
          <p:cNvPr id="5" name="Content Placeholder 4" descr="Text, letter&#10;&#10;Description automatically generated">
            <a:extLst>
              <a:ext uri="{FF2B5EF4-FFF2-40B4-BE49-F238E27FC236}">
                <a16:creationId xmlns:a16="http://schemas.microsoft.com/office/drawing/2014/main" id="{EA0A7C19-66B0-F543-9197-AC71DD0DD9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0" y="1496150"/>
            <a:ext cx="6843080" cy="4967311"/>
          </a:xfrm>
        </p:spPr>
      </p:pic>
    </p:spTree>
    <p:extLst>
      <p:ext uri="{BB962C8B-B14F-4D97-AF65-F5344CB8AC3E}">
        <p14:creationId xmlns:p14="http://schemas.microsoft.com/office/powerpoint/2010/main" val="37977718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213CD-AA3E-0249-A3AA-3A92A3A3C4C3}"/>
              </a:ext>
            </a:extLst>
          </p:cNvPr>
          <p:cNvSpPr>
            <a:spLocks noGrp="1"/>
          </p:cNvSpPr>
          <p:nvPr>
            <p:ph type="title"/>
          </p:nvPr>
        </p:nvSpPr>
        <p:spPr/>
        <p:txBody>
          <a:bodyPr/>
          <a:lstStyle/>
          <a:p>
            <a:r>
              <a:rPr lang="en-GH" dirty="0"/>
              <a:t>Selection Sort Demo</a:t>
            </a:r>
          </a:p>
        </p:txBody>
      </p:sp>
      <p:pic>
        <p:nvPicPr>
          <p:cNvPr id="4" name="Screen Recording 2021-10-03 at 19.37.00" descr="Screen Recording 2021-10-03 at 19.37.00">
            <a:hlinkClick r:id="" action="ppaction://media"/>
            <a:extLst>
              <a:ext uri="{FF2B5EF4-FFF2-40B4-BE49-F238E27FC236}">
                <a16:creationId xmlns:a16="http://schemas.microsoft.com/office/drawing/2014/main" id="{147D98F3-9A3F-C145-9B4A-D3F724A6DDE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989013" y="1600200"/>
            <a:ext cx="7151687" cy="4787900"/>
          </a:xfrm>
        </p:spPr>
      </p:pic>
    </p:spTree>
    <p:extLst>
      <p:ext uri="{BB962C8B-B14F-4D97-AF65-F5344CB8AC3E}">
        <p14:creationId xmlns:p14="http://schemas.microsoft.com/office/powerpoint/2010/main" val="507707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5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74F6E-24BA-FDF4-F7AE-EF7C0808F389}"/>
              </a:ext>
            </a:extLst>
          </p:cNvPr>
          <p:cNvSpPr>
            <a:spLocks noGrp="1"/>
          </p:cNvSpPr>
          <p:nvPr>
            <p:ph type="title"/>
          </p:nvPr>
        </p:nvSpPr>
        <p:spPr/>
        <p:txBody>
          <a:bodyPr/>
          <a:lstStyle/>
          <a:p>
            <a:r>
              <a:rPr lang="en-GH" dirty="0"/>
              <a:t>Insertion sort</a:t>
            </a:r>
          </a:p>
        </p:txBody>
      </p:sp>
      <p:sp>
        <p:nvSpPr>
          <p:cNvPr id="3" name="Content Placeholder 2">
            <a:extLst>
              <a:ext uri="{FF2B5EF4-FFF2-40B4-BE49-F238E27FC236}">
                <a16:creationId xmlns:a16="http://schemas.microsoft.com/office/drawing/2014/main" id="{6ECF6CD8-E6CF-DE46-7B10-2381EFB72850}"/>
              </a:ext>
            </a:extLst>
          </p:cNvPr>
          <p:cNvSpPr>
            <a:spLocks noGrp="1"/>
          </p:cNvSpPr>
          <p:nvPr>
            <p:ph idx="1"/>
          </p:nvPr>
        </p:nvSpPr>
        <p:spPr/>
        <p:txBody>
          <a:bodyPr/>
          <a:lstStyle/>
          <a:p>
            <a:r>
              <a:rPr lang="en-GB" sz="2400" b="1" dirty="0">
                <a:solidFill>
                  <a:srgbClr val="FF0000"/>
                </a:solidFill>
                <a:effectLst/>
              </a:rPr>
              <a:t>Insertion sort </a:t>
            </a:r>
            <a:r>
              <a:rPr lang="en-GB" sz="2400" dirty="0">
                <a:effectLst/>
              </a:rPr>
              <a:t>is a sorting algorithm that treats the input as two parts, </a:t>
            </a:r>
            <a:r>
              <a:rPr lang="en-GB" sz="2400" b="1" dirty="0">
                <a:effectLst/>
              </a:rPr>
              <a:t>a sorted part and an unsorted part, and repeatedly inserts the next value </a:t>
            </a:r>
            <a:r>
              <a:rPr lang="en-GB" sz="2400" dirty="0">
                <a:effectLst/>
              </a:rPr>
              <a:t>from the unsorted part into the correct location in the sorted part.</a:t>
            </a:r>
          </a:p>
          <a:p>
            <a:endParaRPr lang="en-GB" b="1" dirty="0"/>
          </a:p>
          <a:p>
            <a:r>
              <a:rPr lang="en-GB" b="1" dirty="0"/>
              <a:t>Complexity:</a:t>
            </a:r>
            <a:r>
              <a:rPr lang="en-GB" dirty="0"/>
              <a:t> O(n²) time complexity for average and worst-case scenarios, but O(n) for nearly sorted data.</a:t>
            </a:r>
          </a:p>
          <a:p>
            <a:endParaRPr lang="en-GB" b="1" dirty="0"/>
          </a:p>
          <a:p>
            <a:r>
              <a:rPr lang="en-GB" b="1" dirty="0"/>
              <a:t>Use Case:</a:t>
            </a:r>
            <a:r>
              <a:rPr lang="en-GB" dirty="0"/>
              <a:t> Efficient for small datasets or nearly sorted data.</a:t>
            </a:r>
            <a:endParaRPr lang="en-GH" dirty="0"/>
          </a:p>
        </p:txBody>
      </p:sp>
    </p:spTree>
    <p:extLst>
      <p:ext uri="{BB962C8B-B14F-4D97-AF65-F5344CB8AC3E}">
        <p14:creationId xmlns:p14="http://schemas.microsoft.com/office/powerpoint/2010/main" val="289186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A0411-20C7-E8ED-E7EE-F1D81C6C4A9C}"/>
              </a:ext>
            </a:extLst>
          </p:cNvPr>
          <p:cNvSpPr>
            <a:spLocks noGrp="1"/>
          </p:cNvSpPr>
          <p:nvPr>
            <p:ph type="title"/>
          </p:nvPr>
        </p:nvSpPr>
        <p:spPr/>
        <p:txBody>
          <a:bodyPr/>
          <a:lstStyle/>
          <a:p>
            <a:r>
              <a:rPr lang="en-GH" dirty="0"/>
              <a:t>Searching Algorithms</a:t>
            </a:r>
          </a:p>
        </p:txBody>
      </p:sp>
      <p:sp>
        <p:nvSpPr>
          <p:cNvPr id="3" name="Content Placeholder 2">
            <a:extLst>
              <a:ext uri="{FF2B5EF4-FFF2-40B4-BE49-F238E27FC236}">
                <a16:creationId xmlns:a16="http://schemas.microsoft.com/office/drawing/2014/main" id="{9737DFAA-FFD0-DD51-4C25-B4B4552ADB37}"/>
              </a:ext>
            </a:extLst>
          </p:cNvPr>
          <p:cNvSpPr>
            <a:spLocks noGrp="1"/>
          </p:cNvSpPr>
          <p:nvPr>
            <p:ph idx="1"/>
          </p:nvPr>
        </p:nvSpPr>
        <p:spPr/>
        <p:txBody>
          <a:bodyPr/>
          <a:lstStyle/>
          <a:p>
            <a:r>
              <a:rPr lang="en-GB" dirty="0"/>
              <a:t>Searching algorithms are methods used to find a specific element or group of elements within a dataset, such as an array or a list. </a:t>
            </a:r>
          </a:p>
          <a:p>
            <a:endParaRPr lang="en-GB" dirty="0"/>
          </a:p>
          <a:p>
            <a:r>
              <a:rPr lang="en-GB" dirty="0"/>
              <a:t>These algorithms determine the presence or location of the target element(s) in the data structure.</a:t>
            </a:r>
          </a:p>
          <a:p>
            <a:endParaRPr lang="en-GB" dirty="0"/>
          </a:p>
          <a:p>
            <a:r>
              <a:rPr lang="en-GB" dirty="0"/>
              <a:t>There are two categories: </a:t>
            </a:r>
            <a:r>
              <a:rPr lang="en-GB" dirty="0">
                <a:highlight>
                  <a:srgbClr val="FFFF00"/>
                </a:highlight>
              </a:rPr>
              <a:t>Linear Search and Binary Search</a:t>
            </a:r>
          </a:p>
          <a:p>
            <a:pPr marL="0" indent="0">
              <a:buNone/>
            </a:pPr>
            <a:endParaRPr lang="en-GB" dirty="0"/>
          </a:p>
          <a:p>
            <a:endParaRPr lang="en-GB" dirty="0"/>
          </a:p>
          <a:p>
            <a:endParaRPr lang="en-GH" dirty="0"/>
          </a:p>
        </p:txBody>
      </p:sp>
    </p:spTree>
    <p:extLst>
      <p:ext uri="{BB962C8B-B14F-4D97-AF65-F5344CB8AC3E}">
        <p14:creationId xmlns:p14="http://schemas.microsoft.com/office/powerpoint/2010/main" val="15865918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8DAA7-FC23-7540-8B99-A2290A9C1F18}"/>
              </a:ext>
            </a:extLst>
          </p:cNvPr>
          <p:cNvSpPr>
            <a:spLocks noGrp="1"/>
          </p:cNvSpPr>
          <p:nvPr>
            <p:ph type="title"/>
          </p:nvPr>
        </p:nvSpPr>
        <p:spPr/>
        <p:txBody>
          <a:bodyPr/>
          <a:lstStyle/>
          <a:p>
            <a:r>
              <a:rPr lang="en-GH" dirty="0"/>
              <a:t>Insertion Sort Algorithm (1)</a:t>
            </a:r>
          </a:p>
        </p:txBody>
      </p:sp>
      <p:pic>
        <p:nvPicPr>
          <p:cNvPr id="5" name="Content Placeholder 4" descr="Graphical user interface, text, application&#10;&#10;Description automatically generated">
            <a:extLst>
              <a:ext uri="{FF2B5EF4-FFF2-40B4-BE49-F238E27FC236}">
                <a16:creationId xmlns:a16="http://schemas.microsoft.com/office/drawing/2014/main" id="{679176A0-B17D-F244-9A57-95902B28DE7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7407"/>
          <a:stretch/>
        </p:blipFill>
        <p:spPr>
          <a:xfrm>
            <a:off x="181061" y="1600200"/>
            <a:ext cx="8734339" cy="3772454"/>
          </a:xfrm>
        </p:spPr>
      </p:pic>
    </p:spTree>
    <p:extLst>
      <p:ext uri="{BB962C8B-B14F-4D97-AF65-F5344CB8AC3E}">
        <p14:creationId xmlns:p14="http://schemas.microsoft.com/office/powerpoint/2010/main" val="42896562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14971-17A5-564E-B380-113284B10D05}"/>
              </a:ext>
            </a:extLst>
          </p:cNvPr>
          <p:cNvSpPr>
            <a:spLocks noGrp="1"/>
          </p:cNvSpPr>
          <p:nvPr>
            <p:ph type="title"/>
          </p:nvPr>
        </p:nvSpPr>
        <p:spPr/>
        <p:txBody>
          <a:bodyPr/>
          <a:lstStyle/>
          <a:p>
            <a:r>
              <a:rPr lang="en-GH" dirty="0"/>
              <a:t>Insertion Sort Algorithm (2)</a:t>
            </a:r>
          </a:p>
        </p:txBody>
      </p:sp>
      <p:pic>
        <p:nvPicPr>
          <p:cNvPr id="5" name="Content Placeholder 4" descr="Text, letter&#10;&#10;Description automatically generated">
            <a:extLst>
              <a:ext uri="{FF2B5EF4-FFF2-40B4-BE49-F238E27FC236}">
                <a16:creationId xmlns:a16="http://schemas.microsoft.com/office/drawing/2014/main" id="{3660F860-BD27-5D44-8DDC-09E632622E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6096" y="1524000"/>
            <a:ext cx="6926470" cy="4876800"/>
          </a:xfrm>
        </p:spPr>
      </p:pic>
    </p:spTree>
    <p:extLst>
      <p:ext uri="{BB962C8B-B14F-4D97-AF65-F5344CB8AC3E}">
        <p14:creationId xmlns:p14="http://schemas.microsoft.com/office/powerpoint/2010/main" val="26735747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D9ACF-8492-7344-8FF6-6E2B0A818BC6}"/>
              </a:ext>
            </a:extLst>
          </p:cNvPr>
          <p:cNvSpPr>
            <a:spLocks noGrp="1"/>
          </p:cNvSpPr>
          <p:nvPr>
            <p:ph type="title"/>
          </p:nvPr>
        </p:nvSpPr>
        <p:spPr/>
        <p:txBody>
          <a:bodyPr/>
          <a:lstStyle/>
          <a:p>
            <a:r>
              <a:rPr lang="en-GH" dirty="0"/>
              <a:t>Insertion Sort Demo</a:t>
            </a:r>
          </a:p>
        </p:txBody>
      </p:sp>
      <p:pic>
        <p:nvPicPr>
          <p:cNvPr id="4" name="Screen Recording 2021-10-03 at 19.49.04" descr="Screen Recording 2021-10-03 at 19.49.04">
            <a:hlinkClick r:id="" action="ppaction://media"/>
            <a:extLst>
              <a:ext uri="{FF2B5EF4-FFF2-40B4-BE49-F238E27FC236}">
                <a16:creationId xmlns:a16="http://schemas.microsoft.com/office/drawing/2014/main" id="{EA4031AD-40B4-874A-8B41-D4AB3CE1F74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989013" y="1600200"/>
            <a:ext cx="7151687" cy="4787900"/>
          </a:xfrm>
        </p:spPr>
      </p:pic>
    </p:spTree>
    <p:extLst>
      <p:ext uri="{BB962C8B-B14F-4D97-AF65-F5344CB8AC3E}">
        <p14:creationId xmlns:p14="http://schemas.microsoft.com/office/powerpoint/2010/main" val="3542603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8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3D3FE-4832-1049-8878-F39420EE52FD}"/>
              </a:ext>
            </a:extLst>
          </p:cNvPr>
          <p:cNvSpPr>
            <a:spLocks noGrp="1"/>
          </p:cNvSpPr>
          <p:nvPr>
            <p:ph type="title"/>
          </p:nvPr>
        </p:nvSpPr>
        <p:spPr/>
        <p:txBody>
          <a:bodyPr/>
          <a:lstStyle/>
          <a:p>
            <a:r>
              <a:rPr lang="en-GB" dirty="0"/>
              <a:t>Nearly Sorted</a:t>
            </a:r>
            <a:endParaRPr lang="en-GH" dirty="0"/>
          </a:p>
        </p:txBody>
      </p:sp>
      <p:sp>
        <p:nvSpPr>
          <p:cNvPr id="3" name="Content Placeholder 2">
            <a:extLst>
              <a:ext uri="{FF2B5EF4-FFF2-40B4-BE49-F238E27FC236}">
                <a16:creationId xmlns:a16="http://schemas.microsoft.com/office/drawing/2014/main" id="{BD341CFE-18FC-DE4E-B1D1-2E64D673F4D0}"/>
              </a:ext>
            </a:extLst>
          </p:cNvPr>
          <p:cNvSpPr>
            <a:spLocks noGrp="1"/>
          </p:cNvSpPr>
          <p:nvPr>
            <p:ph idx="1"/>
          </p:nvPr>
        </p:nvSpPr>
        <p:spPr>
          <a:xfrm>
            <a:off x="128789" y="1600200"/>
            <a:ext cx="8873543" cy="626063"/>
          </a:xfrm>
        </p:spPr>
        <p:txBody>
          <a:bodyPr/>
          <a:lstStyle/>
          <a:p>
            <a:r>
              <a:rPr lang="en-GB" dirty="0">
                <a:effectLst/>
              </a:rPr>
              <a:t>A nearly sorted list only contains a few elements not in sorted order.</a:t>
            </a:r>
            <a:endParaRPr lang="en-GH" dirty="0"/>
          </a:p>
        </p:txBody>
      </p:sp>
      <p:pic>
        <p:nvPicPr>
          <p:cNvPr id="4" name="Screen Recording 2021-10-03 at 20.00.07" descr="Screen Recording 2021-10-03 at 20.00.07">
            <a:hlinkClick r:id="" action="ppaction://media"/>
            <a:extLst>
              <a:ext uri="{FF2B5EF4-FFF2-40B4-BE49-F238E27FC236}">
                <a16:creationId xmlns:a16="http://schemas.microsoft.com/office/drawing/2014/main" id="{6EF620C1-804F-D145-A098-7E7556B18FB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47800" y="2226263"/>
            <a:ext cx="6597650" cy="4416992"/>
          </a:xfrm>
          <a:prstGeom prst="rect">
            <a:avLst/>
          </a:prstGeom>
        </p:spPr>
      </p:pic>
    </p:spTree>
    <p:extLst>
      <p:ext uri="{BB962C8B-B14F-4D97-AF65-F5344CB8AC3E}">
        <p14:creationId xmlns:p14="http://schemas.microsoft.com/office/powerpoint/2010/main" val="201070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6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4D93F-ED3D-B04E-A6E5-0B64E525A846}"/>
              </a:ext>
            </a:extLst>
          </p:cNvPr>
          <p:cNvSpPr>
            <a:spLocks noGrp="1"/>
          </p:cNvSpPr>
          <p:nvPr>
            <p:ph type="title"/>
          </p:nvPr>
        </p:nvSpPr>
        <p:spPr/>
        <p:txBody>
          <a:bodyPr/>
          <a:lstStyle/>
          <a:p>
            <a:r>
              <a:rPr lang="en-GB" dirty="0"/>
              <a:t>Shell sort</a:t>
            </a:r>
            <a:endParaRPr lang="en-GH" dirty="0"/>
          </a:p>
        </p:txBody>
      </p:sp>
      <p:sp>
        <p:nvSpPr>
          <p:cNvPr id="3" name="Content Placeholder 2">
            <a:extLst>
              <a:ext uri="{FF2B5EF4-FFF2-40B4-BE49-F238E27FC236}">
                <a16:creationId xmlns:a16="http://schemas.microsoft.com/office/drawing/2014/main" id="{5C5A15F1-6CC7-964F-8806-C72C074234BF}"/>
              </a:ext>
            </a:extLst>
          </p:cNvPr>
          <p:cNvSpPr>
            <a:spLocks noGrp="1"/>
          </p:cNvSpPr>
          <p:nvPr>
            <p:ph idx="1"/>
          </p:nvPr>
        </p:nvSpPr>
        <p:spPr/>
        <p:txBody>
          <a:bodyPr/>
          <a:lstStyle/>
          <a:p>
            <a:pPr marL="0" indent="0">
              <a:buNone/>
            </a:pPr>
            <a:r>
              <a:rPr lang="en-GB" b="1" dirty="0">
                <a:effectLst/>
              </a:rPr>
              <a:t>Shell sort's interleaved lists</a:t>
            </a:r>
          </a:p>
          <a:p>
            <a:r>
              <a:rPr lang="en-GB" b="1" i="1" dirty="0">
                <a:effectLst/>
              </a:rPr>
              <a:t>Shell sort</a:t>
            </a:r>
            <a:r>
              <a:rPr lang="en-GB" dirty="0">
                <a:effectLst/>
              </a:rPr>
              <a:t> is a sorting algorithm that </a:t>
            </a:r>
            <a:r>
              <a:rPr lang="en-GB" b="1" dirty="0">
                <a:solidFill>
                  <a:srgbClr val="FF0000"/>
                </a:solidFill>
                <a:effectLst/>
              </a:rPr>
              <a:t>treats the input as a collection of interleaved lists</a:t>
            </a:r>
            <a:r>
              <a:rPr lang="en-GB" dirty="0">
                <a:effectLst/>
              </a:rPr>
              <a:t>, and sorts </a:t>
            </a:r>
            <a:r>
              <a:rPr lang="en-GB" b="1" dirty="0">
                <a:solidFill>
                  <a:srgbClr val="FF0000"/>
                </a:solidFill>
                <a:effectLst/>
              </a:rPr>
              <a:t>each list individually with a variant of the insertion sort</a:t>
            </a:r>
            <a:r>
              <a:rPr lang="en-GB" dirty="0">
                <a:effectLst/>
              </a:rPr>
              <a:t> algorithm. Shell sort uses gap values to determine the number of interleaved lists. </a:t>
            </a:r>
          </a:p>
          <a:p>
            <a:endParaRPr lang="en-GB" dirty="0">
              <a:effectLst/>
            </a:endParaRPr>
          </a:p>
          <a:p>
            <a:r>
              <a:rPr lang="en-GB" dirty="0">
                <a:effectLst/>
              </a:rPr>
              <a:t>A </a:t>
            </a:r>
            <a:r>
              <a:rPr lang="en-GB" b="1" i="1" dirty="0">
                <a:effectLst/>
              </a:rPr>
              <a:t>gap value</a:t>
            </a:r>
            <a:r>
              <a:rPr lang="en-GB" dirty="0">
                <a:effectLst/>
              </a:rPr>
              <a:t> is a positive integer representing the distance between elements in an interleaved list. For each interleaved list, if an element is at index </a:t>
            </a:r>
            <a:r>
              <a:rPr lang="en-GB" dirty="0" err="1">
                <a:effectLst/>
              </a:rPr>
              <a:t>i</a:t>
            </a:r>
            <a:r>
              <a:rPr lang="en-GB" dirty="0">
                <a:effectLst/>
              </a:rPr>
              <a:t>, the next element is at index </a:t>
            </a:r>
            <a:r>
              <a:rPr lang="en-GB" dirty="0" err="1">
                <a:effectLst/>
              </a:rPr>
              <a:t>i</a:t>
            </a:r>
            <a:r>
              <a:rPr lang="en-GB" dirty="0">
                <a:effectLst/>
              </a:rPr>
              <a:t> + gap value.</a:t>
            </a:r>
          </a:p>
          <a:p>
            <a:endParaRPr lang="en-GH" dirty="0"/>
          </a:p>
        </p:txBody>
      </p:sp>
    </p:spTree>
    <p:extLst>
      <p:ext uri="{BB962C8B-B14F-4D97-AF65-F5344CB8AC3E}">
        <p14:creationId xmlns:p14="http://schemas.microsoft.com/office/powerpoint/2010/main" val="20871530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05681-4268-374D-ADB8-9D1F3A3ED9E4}"/>
              </a:ext>
            </a:extLst>
          </p:cNvPr>
          <p:cNvSpPr>
            <a:spLocks noGrp="1"/>
          </p:cNvSpPr>
          <p:nvPr>
            <p:ph type="title"/>
          </p:nvPr>
        </p:nvSpPr>
        <p:spPr/>
        <p:txBody>
          <a:bodyPr/>
          <a:lstStyle/>
          <a:p>
            <a:r>
              <a:rPr lang="en-GH" dirty="0"/>
              <a:t>Shell Sort’s interleaved lists</a:t>
            </a:r>
          </a:p>
        </p:txBody>
      </p:sp>
      <p:sp>
        <p:nvSpPr>
          <p:cNvPr id="3" name="Content Placeholder 2">
            <a:extLst>
              <a:ext uri="{FF2B5EF4-FFF2-40B4-BE49-F238E27FC236}">
                <a16:creationId xmlns:a16="http://schemas.microsoft.com/office/drawing/2014/main" id="{251932BD-0E33-C54D-BDA6-BFA73EDE173B}"/>
              </a:ext>
            </a:extLst>
          </p:cNvPr>
          <p:cNvSpPr>
            <a:spLocks noGrp="1"/>
          </p:cNvSpPr>
          <p:nvPr>
            <p:ph idx="1"/>
          </p:nvPr>
        </p:nvSpPr>
        <p:spPr/>
        <p:txBody>
          <a:bodyPr/>
          <a:lstStyle/>
          <a:p>
            <a:r>
              <a:rPr lang="en-GB" dirty="0">
                <a:effectLst/>
              </a:rPr>
              <a:t>Shell sort begins by choosing a gap value K and sorting K interleaved lists in place.</a:t>
            </a:r>
          </a:p>
          <a:p>
            <a:r>
              <a:rPr lang="en-GB" dirty="0">
                <a:effectLst/>
              </a:rPr>
              <a:t>Shell sort finishes by performing a standard insertion sort on the entire array. </a:t>
            </a:r>
          </a:p>
          <a:p>
            <a:r>
              <a:rPr lang="en-GB" dirty="0">
                <a:effectLst/>
              </a:rPr>
              <a:t>Because the interleaved parts have already been sorted, smaller elements will be close to the array's beginning and larger elements towards the end. </a:t>
            </a:r>
          </a:p>
          <a:p>
            <a:r>
              <a:rPr lang="en-GB" dirty="0">
                <a:effectLst/>
              </a:rPr>
              <a:t>Insertion sort can then quickly sort the nearly-sorted array.</a:t>
            </a:r>
          </a:p>
          <a:p>
            <a:r>
              <a:rPr lang="en-GB" dirty="0">
                <a:effectLst/>
              </a:rPr>
              <a:t>Any </a:t>
            </a:r>
            <a:r>
              <a:rPr lang="en-GB" b="1" dirty="0">
                <a:solidFill>
                  <a:srgbClr val="FF0000"/>
                </a:solidFill>
                <a:effectLst/>
              </a:rPr>
              <a:t>positive integer gap value </a:t>
            </a:r>
            <a:r>
              <a:rPr lang="en-GB" dirty="0">
                <a:effectLst/>
              </a:rPr>
              <a:t>can be chosen. </a:t>
            </a:r>
          </a:p>
          <a:p>
            <a:r>
              <a:rPr lang="en-GB" dirty="0">
                <a:effectLst/>
              </a:rPr>
              <a:t>In the case that the </a:t>
            </a:r>
            <a:r>
              <a:rPr lang="en-GB" b="1" dirty="0">
                <a:solidFill>
                  <a:srgbClr val="FF0000"/>
                </a:solidFill>
                <a:effectLst/>
              </a:rPr>
              <a:t>array size is not evenly divisible by the gap value</a:t>
            </a:r>
            <a:r>
              <a:rPr lang="en-GB" dirty="0">
                <a:effectLst/>
              </a:rPr>
              <a:t>, some interleaved lists will have fewer items than others.</a:t>
            </a:r>
          </a:p>
          <a:p>
            <a:endParaRPr lang="en-GH" dirty="0"/>
          </a:p>
        </p:txBody>
      </p:sp>
    </p:spTree>
    <p:extLst>
      <p:ext uri="{BB962C8B-B14F-4D97-AF65-F5344CB8AC3E}">
        <p14:creationId xmlns:p14="http://schemas.microsoft.com/office/powerpoint/2010/main" val="4301724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01B1E-8087-9F4C-83DD-B0C16CFCB6D2}"/>
              </a:ext>
            </a:extLst>
          </p:cNvPr>
          <p:cNvSpPr>
            <a:spLocks noGrp="1"/>
          </p:cNvSpPr>
          <p:nvPr>
            <p:ph type="title"/>
          </p:nvPr>
        </p:nvSpPr>
        <p:spPr/>
        <p:txBody>
          <a:bodyPr/>
          <a:lstStyle/>
          <a:p>
            <a:r>
              <a:rPr lang="en-GH" dirty="0"/>
              <a:t>Shell sort demo</a:t>
            </a:r>
          </a:p>
        </p:txBody>
      </p:sp>
      <p:pic>
        <p:nvPicPr>
          <p:cNvPr id="4" name="Screen Recording 2021-10-03 at 20.09.10" descr="Screen Recording 2021-10-03 at 20.09.10">
            <a:hlinkClick r:id="" action="ppaction://media"/>
            <a:extLst>
              <a:ext uri="{FF2B5EF4-FFF2-40B4-BE49-F238E27FC236}">
                <a16:creationId xmlns:a16="http://schemas.microsoft.com/office/drawing/2014/main" id="{AE30D941-A555-DB4A-9643-580E5D84E0E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89013" y="1600200"/>
            <a:ext cx="7151687" cy="4787900"/>
          </a:xfrm>
        </p:spPr>
      </p:pic>
    </p:spTree>
    <p:extLst>
      <p:ext uri="{BB962C8B-B14F-4D97-AF65-F5344CB8AC3E}">
        <p14:creationId xmlns:p14="http://schemas.microsoft.com/office/powerpoint/2010/main" val="1863850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9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FCAF9-1DF2-6A4C-B061-CAF0FEEF4EA1}"/>
              </a:ext>
            </a:extLst>
          </p:cNvPr>
          <p:cNvSpPr>
            <a:spLocks noGrp="1"/>
          </p:cNvSpPr>
          <p:nvPr>
            <p:ph type="title"/>
          </p:nvPr>
        </p:nvSpPr>
        <p:spPr/>
        <p:txBody>
          <a:bodyPr/>
          <a:lstStyle/>
          <a:p>
            <a:r>
              <a:rPr lang="en-GB" b="1" dirty="0"/>
              <a:t>Insertion sort for interleaved lists</a:t>
            </a:r>
            <a:br>
              <a:rPr lang="en-GB" b="1" dirty="0"/>
            </a:br>
            <a:r>
              <a:rPr lang="en-GH" dirty="0"/>
              <a:t>Demo 2</a:t>
            </a:r>
          </a:p>
        </p:txBody>
      </p:sp>
      <p:pic>
        <p:nvPicPr>
          <p:cNvPr id="4" name="Screen Recording 2021-10-03 at 20.12.50" descr="Screen Recording 2021-10-03 at 20.12.50">
            <a:hlinkClick r:id="" action="ppaction://media"/>
            <a:extLst>
              <a:ext uri="{FF2B5EF4-FFF2-40B4-BE49-F238E27FC236}">
                <a16:creationId xmlns:a16="http://schemas.microsoft.com/office/drawing/2014/main" id="{B5DA707D-EEF6-2B42-856D-0160343FB54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01788" y="1600200"/>
            <a:ext cx="5927725" cy="4787900"/>
          </a:xfrm>
        </p:spPr>
      </p:pic>
    </p:spTree>
    <p:extLst>
      <p:ext uri="{BB962C8B-B14F-4D97-AF65-F5344CB8AC3E}">
        <p14:creationId xmlns:p14="http://schemas.microsoft.com/office/powerpoint/2010/main" val="3552256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9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FD46B-6BE6-A841-9D19-AB221A61C564}"/>
              </a:ext>
            </a:extLst>
          </p:cNvPr>
          <p:cNvSpPr>
            <a:spLocks noGrp="1"/>
          </p:cNvSpPr>
          <p:nvPr>
            <p:ph type="title"/>
          </p:nvPr>
        </p:nvSpPr>
        <p:spPr/>
        <p:txBody>
          <a:bodyPr/>
          <a:lstStyle/>
          <a:p>
            <a:r>
              <a:rPr lang="en-GB" dirty="0"/>
              <a:t>Quicksort</a:t>
            </a:r>
            <a:endParaRPr lang="en-GH" dirty="0"/>
          </a:p>
        </p:txBody>
      </p:sp>
      <p:sp>
        <p:nvSpPr>
          <p:cNvPr id="3" name="Content Placeholder 2">
            <a:extLst>
              <a:ext uri="{FF2B5EF4-FFF2-40B4-BE49-F238E27FC236}">
                <a16:creationId xmlns:a16="http://schemas.microsoft.com/office/drawing/2014/main" id="{AB271BA6-FB7C-A841-9AD1-B53908E54099}"/>
              </a:ext>
            </a:extLst>
          </p:cNvPr>
          <p:cNvSpPr>
            <a:spLocks noGrp="1"/>
          </p:cNvSpPr>
          <p:nvPr>
            <p:ph idx="1"/>
          </p:nvPr>
        </p:nvSpPr>
        <p:spPr/>
        <p:txBody>
          <a:bodyPr/>
          <a:lstStyle/>
          <a:p>
            <a:r>
              <a:rPr lang="en-GB" b="1" i="1" dirty="0">
                <a:effectLst/>
              </a:rPr>
              <a:t>Quicksort</a:t>
            </a:r>
            <a:r>
              <a:rPr lang="en-GB" dirty="0">
                <a:effectLst/>
              </a:rPr>
              <a:t> is a sorting algorithm that repeatedly partitions the input into low and high parts (each part unsorted), and then recursively sorts each of those parts. </a:t>
            </a:r>
          </a:p>
          <a:p>
            <a:r>
              <a:rPr lang="en-GB" dirty="0">
                <a:effectLst/>
              </a:rPr>
              <a:t>To partition the input, quicksort chooses a pivot to divide the data into low and high parts. </a:t>
            </a:r>
          </a:p>
          <a:p>
            <a:endParaRPr lang="en-GB" dirty="0">
              <a:effectLst/>
            </a:endParaRPr>
          </a:p>
          <a:p>
            <a:r>
              <a:rPr lang="en-GB" b="1" dirty="0">
                <a:solidFill>
                  <a:srgbClr val="FF0000"/>
                </a:solidFill>
                <a:effectLst/>
              </a:rPr>
              <a:t>The </a:t>
            </a:r>
            <a:r>
              <a:rPr lang="en-GB" b="1" i="1" dirty="0">
                <a:solidFill>
                  <a:srgbClr val="FF0000"/>
                </a:solidFill>
                <a:effectLst/>
              </a:rPr>
              <a:t>pivot</a:t>
            </a:r>
            <a:r>
              <a:rPr lang="en-GB" b="1" dirty="0">
                <a:solidFill>
                  <a:srgbClr val="FF0000"/>
                </a:solidFill>
                <a:effectLst/>
              </a:rPr>
              <a:t> can </a:t>
            </a:r>
            <a:r>
              <a:rPr lang="en-GB" dirty="0">
                <a:effectLst/>
              </a:rPr>
              <a:t>be any value within the array being sorted, commonly the value of the middle array element. </a:t>
            </a:r>
          </a:p>
          <a:p>
            <a:r>
              <a:rPr lang="en-GB" dirty="0">
                <a:effectLst/>
              </a:rPr>
              <a:t>Ex: For the list (4, 34, 10, 25, 1), the middle element is located at index 2 (the middle of indices [0, 4]) and has a value of 10.</a:t>
            </a:r>
            <a:endParaRPr lang="en-GH" dirty="0"/>
          </a:p>
        </p:txBody>
      </p:sp>
    </p:spTree>
    <p:extLst>
      <p:ext uri="{BB962C8B-B14F-4D97-AF65-F5344CB8AC3E}">
        <p14:creationId xmlns:p14="http://schemas.microsoft.com/office/powerpoint/2010/main" val="23404802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51FF1-C5FF-13DB-EC84-6173F3E0E5F5}"/>
              </a:ext>
            </a:extLst>
          </p:cNvPr>
          <p:cNvSpPr>
            <a:spLocks noGrp="1"/>
          </p:cNvSpPr>
          <p:nvPr>
            <p:ph type="title"/>
          </p:nvPr>
        </p:nvSpPr>
        <p:spPr/>
        <p:txBody>
          <a:bodyPr/>
          <a:lstStyle/>
          <a:p>
            <a:r>
              <a:rPr lang="en-GH" dirty="0"/>
              <a:t>Quick Sort</a:t>
            </a:r>
          </a:p>
        </p:txBody>
      </p:sp>
      <p:sp>
        <p:nvSpPr>
          <p:cNvPr id="3" name="Content Placeholder 2">
            <a:extLst>
              <a:ext uri="{FF2B5EF4-FFF2-40B4-BE49-F238E27FC236}">
                <a16:creationId xmlns:a16="http://schemas.microsoft.com/office/drawing/2014/main" id="{B1F8F877-89A5-4361-CA50-B5C907EEA983}"/>
              </a:ext>
            </a:extLst>
          </p:cNvPr>
          <p:cNvSpPr>
            <a:spLocks noGrp="1"/>
          </p:cNvSpPr>
          <p:nvPr>
            <p:ph idx="1"/>
          </p:nvPr>
        </p:nvSpPr>
        <p:spPr/>
        <p:txBody>
          <a:bodyPr/>
          <a:lstStyle/>
          <a:p>
            <a:r>
              <a:rPr lang="en-GB" dirty="0"/>
              <a:t>Selects a 'pivot' element, partitions the array into two sub-arrays according to whether they are less than or greater than the pivot, and recursively sorts the sub-arrays.</a:t>
            </a:r>
          </a:p>
          <a:p>
            <a:endParaRPr lang="en-GB" b="1" dirty="0"/>
          </a:p>
          <a:p>
            <a:r>
              <a:rPr lang="en-GB" b="1" dirty="0"/>
              <a:t>Complexity:</a:t>
            </a:r>
            <a:r>
              <a:rPr lang="en-GB" dirty="0"/>
              <a:t> O(n log n) average-case time complexity, but O(n²) in the worst case.</a:t>
            </a:r>
          </a:p>
          <a:p>
            <a:endParaRPr lang="en-GB" b="1" dirty="0"/>
          </a:p>
          <a:p>
            <a:r>
              <a:rPr lang="en-GB" b="1" dirty="0"/>
              <a:t>Use Case:</a:t>
            </a:r>
            <a:r>
              <a:rPr lang="en-GB" dirty="0"/>
              <a:t> Very efficient for large datasets; performance can be improved with good pivot selection strategies.</a:t>
            </a:r>
            <a:endParaRPr lang="en-GH" dirty="0"/>
          </a:p>
        </p:txBody>
      </p:sp>
    </p:spTree>
    <p:extLst>
      <p:ext uri="{BB962C8B-B14F-4D97-AF65-F5344CB8AC3E}">
        <p14:creationId xmlns:p14="http://schemas.microsoft.com/office/powerpoint/2010/main" val="4221413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204E5-409F-A186-6E50-1CCB864B48A2}"/>
              </a:ext>
            </a:extLst>
          </p:cNvPr>
          <p:cNvSpPr>
            <a:spLocks noGrp="1"/>
          </p:cNvSpPr>
          <p:nvPr>
            <p:ph type="title"/>
          </p:nvPr>
        </p:nvSpPr>
        <p:spPr/>
        <p:txBody>
          <a:bodyPr/>
          <a:lstStyle/>
          <a:p>
            <a:r>
              <a:rPr lang="en-GH" dirty="0"/>
              <a:t>Applications of Searching Algorithms</a:t>
            </a:r>
          </a:p>
        </p:txBody>
      </p:sp>
      <p:sp>
        <p:nvSpPr>
          <p:cNvPr id="3" name="Content Placeholder 2">
            <a:extLst>
              <a:ext uri="{FF2B5EF4-FFF2-40B4-BE49-F238E27FC236}">
                <a16:creationId xmlns:a16="http://schemas.microsoft.com/office/drawing/2014/main" id="{4143BE38-A140-8740-F3E1-BFCB6CEF680D}"/>
              </a:ext>
            </a:extLst>
          </p:cNvPr>
          <p:cNvSpPr>
            <a:spLocks noGrp="1"/>
          </p:cNvSpPr>
          <p:nvPr>
            <p:ph idx="1"/>
          </p:nvPr>
        </p:nvSpPr>
        <p:spPr/>
        <p:txBody>
          <a:bodyPr/>
          <a:lstStyle/>
          <a:p>
            <a:pPr>
              <a:buFont typeface="Arial" panose="020B0604020202020204" pitchFamily="34" charset="0"/>
              <a:buChar char="•"/>
            </a:pPr>
            <a:r>
              <a:rPr lang="en-GB" b="1" dirty="0">
                <a:highlight>
                  <a:srgbClr val="00FF00"/>
                </a:highlight>
              </a:rPr>
              <a:t>Data retrieval:</a:t>
            </a:r>
            <a:r>
              <a:rPr lang="en-GB" dirty="0">
                <a:highlight>
                  <a:srgbClr val="00FF00"/>
                </a:highlight>
              </a:rPr>
              <a:t> </a:t>
            </a:r>
            <a:r>
              <a:rPr lang="en-GB" dirty="0"/>
              <a:t>Quickly locating data in databases or files.</a:t>
            </a:r>
          </a:p>
          <a:p>
            <a:pPr>
              <a:buFont typeface="Arial" panose="020B0604020202020204" pitchFamily="34" charset="0"/>
              <a:buChar char="•"/>
            </a:pPr>
            <a:endParaRPr lang="en-GB" dirty="0"/>
          </a:p>
          <a:p>
            <a:pPr>
              <a:buFont typeface="Arial" panose="020B0604020202020204" pitchFamily="34" charset="0"/>
              <a:buChar char="•"/>
            </a:pPr>
            <a:r>
              <a:rPr lang="en-GB" b="1" dirty="0">
                <a:highlight>
                  <a:srgbClr val="00FF00"/>
                </a:highlight>
              </a:rPr>
              <a:t>Information retrieval:</a:t>
            </a:r>
            <a:r>
              <a:rPr lang="en-GB" dirty="0">
                <a:highlight>
                  <a:srgbClr val="00FF00"/>
                </a:highlight>
              </a:rPr>
              <a:t> </a:t>
            </a:r>
            <a:r>
              <a:rPr lang="en-GB" dirty="0"/>
              <a:t>Searching for keywords in documents or web pages.</a:t>
            </a:r>
          </a:p>
          <a:p>
            <a:pPr>
              <a:buFont typeface="Arial" panose="020B0604020202020204" pitchFamily="34" charset="0"/>
              <a:buChar char="•"/>
            </a:pPr>
            <a:endParaRPr lang="en-GB" dirty="0"/>
          </a:p>
          <a:p>
            <a:pPr>
              <a:buFont typeface="Arial" panose="020B0604020202020204" pitchFamily="34" charset="0"/>
              <a:buChar char="•"/>
            </a:pPr>
            <a:r>
              <a:rPr lang="en-GB" b="1" dirty="0">
                <a:highlight>
                  <a:srgbClr val="00FF00"/>
                </a:highlight>
              </a:rPr>
              <a:t>Gaming:</a:t>
            </a:r>
            <a:r>
              <a:rPr lang="en-GB" dirty="0">
                <a:highlight>
                  <a:srgbClr val="00FF00"/>
                </a:highlight>
              </a:rPr>
              <a:t> </a:t>
            </a:r>
            <a:r>
              <a:rPr lang="en-GB" dirty="0"/>
              <a:t>Finding objects or characters in virtual spaces.</a:t>
            </a:r>
          </a:p>
          <a:p>
            <a:pPr>
              <a:buFont typeface="Arial" panose="020B0604020202020204" pitchFamily="34" charset="0"/>
              <a:buChar char="•"/>
            </a:pPr>
            <a:endParaRPr lang="en-GB" dirty="0"/>
          </a:p>
          <a:p>
            <a:pPr>
              <a:buFont typeface="Arial" panose="020B0604020202020204" pitchFamily="34" charset="0"/>
              <a:buChar char="•"/>
            </a:pPr>
            <a:r>
              <a:rPr lang="en-GB" b="1" dirty="0">
                <a:highlight>
                  <a:srgbClr val="00FF00"/>
                </a:highlight>
              </a:rPr>
              <a:t>AI and ML:</a:t>
            </a:r>
            <a:r>
              <a:rPr lang="en-GB" dirty="0">
                <a:highlight>
                  <a:srgbClr val="00FF00"/>
                </a:highlight>
              </a:rPr>
              <a:t> </a:t>
            </a:r>
            <a:r>
              <a:rPr lang="en-GB" dirty="0"/>
              <a:t>Efficiently searching through data for pattern recognition.</a:t>
            </a:r>
          </a:p>
          <a:p>
            <a:pPr marL="0" indent="0">
              <a:buNone/>
            </a:pPr>
            <a:endParaRPr lang="en-GH" dirty="0"/>
          </a:p>
        </p:txBody>
      </p:sp>
    </p:spTree>
    <p:extLst>
      <p:ext uri="{BB962C8B-B14F-4D97-AF65-F5344CB8AC3E}">
        <p14:creationId xmlns:p14="http://schemas.microsoft.com/office/powerpoint/2010/main" val="35745602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3C4F5-1672-8B43-9F2F-13996965E573}"/>
              </a:ext>
            </a:extLst>
          </p:cNvPr>
          <p:cNvSpPr>
            <a:spLocks noGrp="1"/>
          </p:cNvSpPr>
          <p:nvPr>
            <p:ph type="title"/>
          </p:nvPr>
        </p:nvSpPr>
        <p:spPr/>
        <p:txBody>
          <a:bodyPr/>
          <a:lstStyle/>
          <a:p>
            <a:r>
              <a:rPr lang="en-GB" b="1" dirty="0"/>
              <a:t>Quicksort</a:t>
            </a:r>
            <a:endParaRPr lang="en-GH" dirty="0"/>
          </a:p>
        </p:txBody>
      </p:sp>
      <p:sp>
        <p:nvSpPr>
          <p:cNvPr id="3" name="Content Placeholder 2">
            <a:extLst>
              <a:ext uri="{FF2B5EF4-FFF2-40B4-BE49-F238E27FC236}">
                <a16:creationId xmlns:a16="http://schemas.microsoft.com/office/drawing/2014/main" id="{74CEBAF8-C758-104E-A815-A15F0DDCCA6E}"/>
              </a:ext>
            </a:extLst>
          </p:cNvPr>
          <p:cNvSpPr>
            <a:spLocks noGrp="1"/>
          </p:cNvSpPr>
          <p:nvPr>
            <p:ph idx="1"/>
          </p:nvPr>
        </p:nvSpPr>
        <p:spPr/>
        <p:txBody>
          <a:bodyPr/>
          <a:lstStyle/>
          <a:p>
            <a:r>
              <a:rPr lang="en-GB" dirty="0">
                <a:effectLst/>
              </a:rPr>
              <a:t>Once the pivot is chosen, the quicksort algorithm divides the array into two parts, referred to as the low partition and the high partition. </a:t>
            </a:r>
          </a:p>
          <a:p>
            <a:r>
              <a:rPr lang="en-GB" dirty="0">
                <a:effectLst/>
              </a:rPr>
              <a:t>All values in the low partition are less than or equal to the pivot value. </a:t>
            </a:r>
          </a:p>
          <a:p>
            <a:r>
              <a:rPr lang="en-GB" dirty="0">
                <a:effectLst/>
              </a:rPr>
              <a:t>All values in the high partition are greater than or equal to the pivot value. </a:t>
            </a:r>
          </a:p>
          <a:p>
            <a:r>
              <a:rPr lang="en-GB" dirty="0">
                <a:effectLst/>
              </a:rPr>
              <a:t>The values in each partition are not necessarily sorted. </a:t>
            </a:r>
          </a:p>
          <a:p>
            <a:r>
              <a:rPr lang="en-GB" dirty="0">
                <a:effectLst/>
              </a:rPr>
              <a:t>Ex: Partitioning (4, 34, 10, 25, 1) with a pivot value of 10 results in a low partition of (4, 1, 10) and a high partition of (25, 34). </a:t>
            </a:r>
          </a:p>
          <a:p>
            <a:r>
              <a:rPr lang="en-GB" dirty="0">
                <a:effectLst/>
              </a:rPr>
              <a:t>Values equal to the pivot may appear in either or both of the partitions.</a:t>
            </a:r>
            <a:endParaRPr lang="en-GH" dirty="0"/>
          </a:p>
        </p:txBody>
      </p:sp>
    </p:spTree>
    <p:extLst>
      <p:ext uri="{BB962C8B-B14F-4D97-AF65-F5344CB8AC3E}">
        <p14:creationId xmlns:p14="http://schemas.microsoft.com/office/powerpoint/2010/main" val="3243978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331D3-4CAC-154B-9FA3-692B68140B49}"/>
              </a:ext>
            </a:extLst>
          </p:cNvPr>
          <p:cNvSpPr>
            <a:spLocks noGrp="1"/>
          </p:cNvSpPr>
          <p:nvPr>
            <p:ph type="title"/>
          </p:nvPr>
        </p:nvSpPr>
        <p:spPr/>
        <p:txBody>
          <a:bodyPr/>
          <a:lstStyle/>
          <a:p>
            <a:r>
              <a:rPr lang="en-GB" dirty="0"/>
              <a:t>Quicksort algorithm (1).</a:t>
            </a:r>
            <a:endParaRPr lang="en-GH" dirty="0"/>
          </a:p>
        </p:txBody>
      </p:sp>
      <p:pic>
        <p:nvPicPr>
          <p:cNvPr id="5" name="Content Placeholder 4" descr="Text&#10;&#10;Description automatically generated">
            <a:extLst>
              <a:ext uri="{FF2B5EF4-FFF2-40B4-BE49-F238E27FC236}">
                <a16:creationId xmlns:a16="http://schemas.microsoft.com/office/drawing/2014/main" id="{F2498ED2-FEF8-9C45-AFA2-6A6E0A6960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0" y="1422237"/>
            <a:ext cx="4615440" cy="5207163"/>
          </a:xfrm>
        </p:spPr>
      </p:pic>
    </p:spTree>
    <p:extLst>
      <p:ext uri="{BB962C8B-B14F-4D97-AF65-F5344CB8AC3E}">
        <p14:creationId xmlns:p14="http://schemas.microsoft.com/office/powerpoint/2010/main" val="3759364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2661D-8E1D-3847-86AF-F1F2162CD1A9}"/>
              </a:ext>
            </a:extLst>
          </p:cNvPr>
          <p:cNvSpPr>
            <a:spLocks noGrp="1"/>
          </p:cNvSpPr>
          <p:nvPr>
            <p:ph type="title"/>
          </p:nvPr>
        </p:nvSpPr>
        <p:spPr/>
        <p:txBody>
          <a:bodyPr/>
          <a:lstStyle/>
          <a:p>
            <a:r>
              <a:rPr lang="en-GH" dirty="0"/>
              <a:t>Quicksort Algorithm (2)</a:t>
            </a:r>
          </a:p>
        </p:txBody>
      </p:sp>
      <p:pic>
        <p:nvPicPr>
          <p:cNvPr id="5" name="Content Placeholder 4" descr="Graphical user interface, text, application, Word&#10;&#10;Description automatically generated">
            <a:extLst>
              <a:ext uri="{FF2B5EF4-FFF2-40B4-BE49-F238E27FC236}">
                <a16:creationId xmlns:a16="http://schemas.microsoft.com/office/drawing/2014/main" id="{FB8FA2A9-E8F8-9F4D-B7AB-CE0634E9CD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1600200"/>
            <a:ext cx="6523383" cy="5029200"/>
          </a:xfrm>
        </p:spPr>
      </p:pic>
    </p:spTree>
    <p:extLst>
      <p:ext uri="{BB962C8B-B14F-4D97-AF65-F5344CB8AC3E}">
        <p14:creationId xmlns:p14="http://schemas.microsoft.com/office/powerpoint/2010/main" val="16666387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543D1-CAE4-F44C-BA66-447E6EE99EF2}"/>
              </a:ext>
            </a:extLst>
          </p:cNvPr>
          <p:cNvSpPr>
            <a:spLocks noGrp="1"/>
          </p:cNvSpPr>
          <p:nvPr>
            <p:ph type="title"/>
          </p:nvPr>
        </p:nvSpPr>
        <p:spPr/>
        <p:txBody>
          <a:bodyPr/>
          <a:lstStyle/>
          <a:p>
            <a:r>
              <a:rPr lang="en-GB" dirty="0"/>
              <a:t>Q</a:t>
            </a:r>
            <a:r>
              <a:rPr lang="en-GH" dirty="0"/>
              <a:t>uicksort demo</a:t>
            </a:r>
          </a:p>
        </p:txBody>
      </p:sp>
      <p:pic>
        <p:nvPicPr>
          <p:cNvPr id="4" name="Screen Recording 2021-10-03 at 20.27.33" descr="Screen Recording 2021-10-03 at 20.27.33">
            <a:hlinkClick r:id="" action="ppaction://media"/>
            <a:extLst>
              <a:ext uri="{FF2B5EF4-FFF2-40B4-BE49-F238E27FC236}">
                <a16:creationId xmlns:a16="http://schemas.microsoft.com/office/drawing/2014/main" id="{2F6CEA0F-A56C-7840-B772-A4228A46830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601788" y="1600200"/>
            <a:ext cx="5927725" cy="4787900"/>
          </a:xfrm>
        </p:spPr>
      </p:pic>
    </p:spTree>
    <p:extLst>
      <p:ext uri="{BB962C8B-B14F-4D97-AF65-F5344CB8AC3E}">
        <p14:creationId xmlns:p14="http://schemas.microsoft.com/office/powerpoint/2010/main" val="1792330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2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48B8C-3546-DE40-B801-7EEE76F0D9D4}"/>
              </a:ext>
            </a:extLst>
          </p:cNvPr>
          <p:cNvSpPr>
            <a:spLocks noGrp="1"/>
          </p:cNvSpPr>
          <p:nvPr>
            <p:ph type="title"/>
          </p:nvPr>
        </p:nvSpPr>
        <p:spPr/>
        <p:txBody>
          <a:bodyPr/>
          <a:lstStyle/>
          <a:p>
            <a:r>
              <a:rPr lang="en-GH" dirty="0"/>
              <a:t>Quicksort Demo</a:t>
            </a:r>
          </a:p>
        </p:txBody>
      </p:sp>
      <p:pic>
        <p:nvPicPr>
          <p:cNvPr id="4" name="Screen Recording 2021-10-03 at 20.30.33" descr="Screen Recording 2021-10-03 at 20.30.33">
            <a:hlinkClick r:id="" action="ppaction://media"/>
            <a:extLst>
              <a:ext uri="{FF2B5EF4-FFF2-40B4-BE49-F238E27FC236}">
                <a16:creationId xmlns:a16="http://schemas.microsoft.com/office/drawing/2014/main" id="{D7FACB17-5893-9B4B-B80A-2C2D36A2276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01788" y="1600200"/>
            <a:ext cx="5927725" cy="4787900"/>
          </a:xfrm>
        </p:spPr>
      </p:pic>
    </p:spTree>
    <p:extLst>
      <p:ext uri="{BB962C8B-B14F-4D97-AF65-F5344CB8AC3E}">
        <p14:creationId xmlns:p14="http://schemas.microsoft.com/office/powerpoint/2010/main" val="4219371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1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0CFDB-2C08-FA47-9E56-4FA217A34A1E}"/>
              </a:ext>
            </a:extLst>
          </p:cNvPr>
          <p:cNvSpPr>
            <a:spLocks noGrp="1"/>
          </p:cNvSpPr>
          <p:nvPr>
            <p:ph type="title"/>
          </p:nvPr>
        </p:nvSpPr>
        <p:spPr/>
        <p:txBody>
          <a:bodyPr/>
          <a:lstStyle/>
          <a:p>
            <a:r>
              <a:rPr lang="en-GB" dirty="0"/>
              <a:t>Merge sort</a:t>
            </a:r>
            <a:endParaRPr lang="en-GH" dirty="0"/>
          </a:p>
        </p:txBody>
      </p:sp>
      <p:sp>
        <p:nvSpPr>
          <p:cNvPr id="3" name="Content Placeholder 2">
            <a:extLst>
              <a:ext uri="{FF2B5EF4-FFF2-40B4-BE49-F238E27FC236}">
                <a16:creationId xmlns:a16="http://schemas.microsoft.com/office/drawing/2014/main" id="{C180D41D-4D5B-094D-A2F8-1A71D56BA6A8}"/>
              </a:ext>
            </a:extLst>
          </p:cNvPr>
          <p:cNvSpPr>
            <a:spLocks noGrp="1"/>
          </p:cNvSpPr>
          <p:nvPr>
            <p:ph idx="1"/>
          </p:nvPr>
        </p:nvSpPr>
        <p:spPr/>
        <p:txBody>
          <a:bodyPr/>
          <a:lstStyle/>
          <a:p>
            <a:pPr marL="0" indent="0">
              <a:buNone/>
            </a:pPr>
            <a:r>
              <a:rPr lang="en-GB" sz="3200" b="1" dirty="0">
                <a:effectLst/>
              </a:rPr>
              <a:t>Merge sort </a:t>
            </a:r>
            <a:r>
              <a:rPr lang="en-GB" sz="3200" dirty="0">
                <a:effectLst/>
              </a:rPr>
              <a:t>is a sorting algorithm that </a:t>
            </a:r>
            <a:r>
              <a:rPr lang="en-GB" sz="3200" b="1" dirty="0">
                <a:effectLst/>
              </a:rPr>
              <a:t>divides a list into two halves, recursively sorts each half, and then merges the sorted halves to produce a sorted list.</a:t>
            </a:r>
          </a:p>
          <a:p>
            <a:pPr marL="0" indent="0">
              <a:buNone/>
            </a:pPr>
            <a:endParaRPr lang="en-GB" b="1" dirty="0"/>
          </a:p>
          <a:p>
            <a:pPr marL="0" indent="0">
              <a:buNone/>
            </a:pPr>
            <a:r>
              <a:rPr lang="en-GB" sz="2400" b="1" dirty="0"/>
              <a:t>Complexity:</a:t>
            </a:r>
            <a:r>
              <a:rPr lang="en-GB" sz="2400" dirty="0"/>
              <a:t> O(n log n) time complexity for all cases.</a:t>
            </a:r>
          </a:p>
          <a:p>
            <a:pPr marL="0" indent="0">
              <a:buNone/>
            </a:pPr>
            <a:endParaRPr lang="en-GB" b="1" dirty="0"/>
          </a:p>
          <a:p>
            <a:pPr marL="0" indent="0">
              <a:buNone/>
            </a:pPr>
            <a:r>
              <a:rPr lang="en-GB" sz="2400" b="1" dirty="0"/>
              <a:t>Use Case:</a:t>
            </a:r>
            <a:r>
              <a:rPr lang="en-GB" sz="2400" dirty="0"/>
              <a:t> Efficient and stable, suitable for large datasets</a:t>
            </a:r>
            <a:endParaRPr lang="en-GH" sz="3200" b="1" dirty="0"/>
          </a:p>
        </p:txBody>
      </p:sp>
    </p:spTree>
    <p:extLst>
      <p:ext uri="{BB962C8B-B14F-4D97-AF65-F5344CB8AC3E}">
        <p14:creationId xmlns:p14="http://schemas.microsoft.com/office/powerpoint/2010/main" val="1151834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1CF39-A3AB-9742-B7E6-FF506DEC51DB}"/>
              </a:ext>
            </a:extLst>
          </p:cNvPr>
          <p:cNvSpPr>
            <a:spLocks noGrp="1"/>
          </p:cNvSpPr>
          <p:nvPr>
            <p:ph type="title"/>
          </p:nvPr>
        </p:nvSpPr>
        <p:spPr/>
        <p:txBody>
          <a:bodyPr/>
          <a:lstStyle/>
          <a:p>
            <a:r>
              <a:rPr lang="en-GH" dirty="0"/>
              <a:t>Merge sort</a:t>
            </a:r>
          </a:p>
        </p:txBody>
      </p:sp>
      <p:pic>
        <p:nvPicPr>
          <p:cNvPr id="4" name="Screen Recording 2021-10-03 at 20.37.55" descr="Screen Recording 2021-10-03 at 20.37.55">
            <a:hlinkClick r:id="" action="ppaction://media"/>
            <a:extLst>
              <a:ext uri="{FF2B5EF4-FFF2-40B4-BE49-F238E27FC236}">
                <a16:creationId xmlns:a16="http://schemas.microsoft.com/office/drawing/2014/main" id="{7AE8BFF7-E523-4C45-AA51-C830E3C785F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601788" y="1600200"/>
            <a:ext cx="5927725" cy="4787900"/>
          </a:xfrm>
        </p:spPr>
      </p:pic>
    </p:spTree>
    <p:extLst>
      <p:ext uri="{BB962C8B-B14F-4D97-AF65-F5344CB8AC3E}">
        <p14:creationId xmlns:p14="http://schemas.microsoft.com/office/powerpoint/2010/main" val="1404787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89A04-2D3D-3E4E-A8BA-D8B8FB91E5BF}"/>
              </a:ext>
            </a:extLst>
          </p:cNvPr>
          <p:cNvSpPr>
            <a:spLocks noGrp="1"/>
          </p:cNvSpPr>
          <p:nvPr>
            <p:ph type="title"/>
          </p:nvPr>
        </p:nvSpPr>
        <p:spPr/>
        <p:txBody>
          <a:bodyPr/>
          <a:lstStyle/>
          <a:p>
            <a:r>
              <a:rPr lang="en-GB" dirty="0"/>
              <a:t>Merge sort algorithm</a:t>
            </a:r>
            <a:endParaRPr lang="en-GH" dirty="0"/>
          </a:p>
        </p:txBody>
      </p:sp>
      <p:pic>
        <p:nvPicPr>
          <p:cNvPr id="5" name="Content Placeholder 4" descr="Text&#10;&#10;Description automatically generated">
            <a:extLst>
              <a:ext uri="{FF2B5EF4-FFF2-40B4-BE49-F238E27FC236}">
                <a16:creationId xmlns:a16="http://schemas.microsoft.com/office/drawing/2014/main" id="{D26B69E7-2132-9E4C-B85C-6AB170CAE2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1429846"/>
            <a:ext cx="6782590" cy="4970954"/>
          </a:xfrm>
        </p:spPr>
      </p:pic>
    </p:spTree>
    <p:extLst>
      <p:ext uri="{BB962C8B-B14F-4D97-AF65-F5344CB8AC3E}">
        <p14:creationId xmlns:p14="http://schemas.microsoft.com/office/powerpoint/2010/main" val="11038032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253D-8FA5-B34F-88F5-949A3A7BE93B}"/>
              </a:ext>
            </a:extLst>
          </p:cNvPr>
          <p:cNvSpPr>
            <a:spLocks noGrp="1"/>
          </p:cNvSpPr>
          <p:nvPr>
            <p:ph type="title"/>
          </p:nvPr>
        </p:nvSpPr>
        <p:spPr/>
        <p:txBody>
          <a:bodyPr/>
          <a:lstStyle/>
          <a:p>
            <a:r>
              <a:rPr lang="en-GH" dirty="0"/>
              <a:t>Merge sort algorithm cont..</a:t>
            </a:r>
          </a:p>
        </p:txBody>
      </p:sp>
      <p:pic>
        <p:nvPicPr>
          <p:cNvPr id="5" name="Content Placeholder 4" descr="Graphical user interface, text, application&#10;&#10;Description automatically generated">
            <a:extLst>
              <a:ext uri="{FF2B5EF4-FFF2-40B4-BE49-F238E27FC236}">
                <a16:creationId xmlns:a16="http://schemas.microsoft.com/office/drawing/2014/main" id="{4F54EB06-3A1A-814D-A431-73EC0EE5BD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1067" y="1606550"/>
            <a:ext cx="7881865" cy="3644900"/>
          </a:xfrm>
        </p:spPr>
      </p:pic>
    </p:spTree>
    <p:extLst>
      <p:ext uri="{BB962C8B-B14F-4D97-AF65-F5344CB8AC3E}">
        <p14:creationId xmlns:p14="http://schemas.microsoft.com/office/powerpoint/2010/main" val="33306547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6327D-64F2-E54F-A52A-D51DCA6FD981}"/>
              </a:ext>
            </a:extLst>
          </p:cNvPr>
          <p:cNvSpPr>
            <a:spLocks noGrp="1"/>
          </p:cNvSpPr>
          <p:nvPr>
            <p:ph type="title"/>
          </p:nvPr>
        </p:nvSpPr>
        <p:spPr/>
        <p:txBody>
          <a:bodyPr/>
          <a:lstStyle/>
          <a:p>
            <a:r>
              <a:rPr lang="en-GH" dirty="0"/>
              <a:t>Merge sort algorithm cont..</a:t>
            </a:r>
          </a:p>
        </p:txBody>
      </p:sp>
      <p:pic>
        <p:nvPicPr>
          <p:cNvPr id="5" name="Content Placeholder 4">
            <a:extLst>
              <a:ext uri="{FF2B5EF4-FFF2-40B4-BE49-F238E27FC236}">
                <a16:creationId xmlns:a16="http://schemas.microsoft.com/office/drawing/2014/main" id="{17E081F5-F79F-BA49-9CE6-EC83E48F37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2133" y="1676400"/>
            <a:ext cx="8219733" cy="3733800"/>
          </a:xfrm>
        </p:spPr>
      </p:pic>
    </p:spTree>
    <p:extLst>
      <p:ext uri="{BB962C8B-B14F-4D97-AF65-F5344CB8AC3E}">
        <p14:creationId xmlns:p14="http://schemas.microsoft.com/office/powerpoint/2010/main" val="13739174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2ADA3-64FE-0129-1FDB-28A4ED14C9FA}"/>
              </a:ext>
            </a:extLst>
          </p:cNvPr>
          <p:cNvSpPr>
            <a:spLocks noGrp="1"/>
          </p:cNvSpPr>
          <p:nvPr>
            <p:ph type="title"/>
          </p:nvPr>
        </p:nvSpPr>
        <p:spPr/>
        <p:txBody>
          <a:bodyPr/>
          <a:lstStyle/>
          <a:p>
            <a:r>
              <a:rPr lang="en-GB" b="1" dirty="0">
                <a:effectLst/>
              </a:rPr>
              <a:t>Linear search</a:t>
            </a:r>
            <a:endParaRPr lang="en-GH" dirty="0"/>
          </a:p>
        </p:txBody>
      </p:sp>
      <p:sp>
        <p:nvSpPr>
          <p:cNvPr id="3" name="Content Placeholder 2">
            <a:extLst>
              <a:ext uri="{FF2B5EF4-FFF2-40B4-BE49-F238E27FC236}">
                <a16:creationId xmlns:a16="http://schemas.microsoft.com/office/drawing/2014/main" id="{50B0DCA1-2E76-48BB-FCE9-569F2CEACF9B}"/>
              </a:ext>
            </a:extLst>
          </p:cNvPr>
          <p:cNvSpPr>
            <a:spLocks noGrp="1"/>
          </p:cNvSpPr>
          <p:nvPr>
            <p:ph idx="1"/>
          </p:nvPr>
        </p:nvSpPr>
        <p:spPr/>
        <p:txBody>
          <a:bodyPr/>
          <a:lstStyle/>
          <a:p>
            <a:r>
              <a:rPr lang="en-GB" b="1" dirty="0">
                <a:effectLst/>
              </a:rPr>
              <a:t>Linear search </a:t>
            </a:r>
            <a:r>
              <a:rPr lang="en-GB" dirty="0">
                <a:effectLst/>
              </a:rPr>
              <a:t>is a search algorithm that starts from the beginning of a list and checks each element until the search key is found or the end of the list is reached.</a:t>
            </a:r>
          </a:p>
          <a:p>
            <a:endParaRPr lang="en-GB" dirty="0">
              <a:effectLst/>
            </a:endParaRPr>
          </a:p>
          <a:p>
            <a:r>
              <a:rPr lang="en-GB" dirty="0">
                <a:highlight>
                  <a:srgbClr val="FFFF00"/>
                </a:highlight>
              </a:rPr>
              <a:t>Checks each element in the dataset sequentially until the target element is found or the end of the dataset is reached.</a:t>
            </a:r>
            <a:endParaRPr lang="en-GB" dirty="0">
              <a:effectLst/>
              <a:highlight>
                <a:srgbClr val="FFFF00"/>
              </a:highlight>
            </a:endParaRPr>
          </a:p>
          <a:p>
            <a:endParaRPr lang="en-GH" dirty="0"/>
          </a:p>
          <a:p>
            <a:pPr>
              <a:buFont typeface="Arial" panose="020B0604020202020204" pitchFamily="34" charset="0"/>
              <a:buChar char="•"/>
            </a:pPr>
            <a:r>
              <a:rPr lang="en-GB" b="1" dirty="0">
                <a:solidFill>
                  <a:srgbClr val="FF0000"/>
                </a:solidFill>
              </a:rPr>
              <a:t>Complexity:</a:t>
            </a:r>
            <a:r>
              <a:rPr lang="en-GB" dirty="0">
                <a:solidFill>
                  <a:srgbClr val="FF0000"/>
                </a:solidFill>
              </a:rPr>
              <a:t> </a:t>
            </a:r>
            <a:r>
              <a:rPr lang="en-GB" dirty="0"/>
              <a:t>O(n), where n is the number of elements in the dataset.</a:t>
            </a:r>
          </a:p>
          <a:p>
            <a:pPr>
              <a:buFont typeface="Arial" panose="020B0604020202020204" pitchFamily="34" charset="0"/>
              <a:buChar char="•"/>
            </a:pPr>
            <a:endParaRPr lang="en-GB" dirty="0"/>
          </a:p>
          <a:p>
            <a:pPr>
              <a:buFont typeface="Arial" panose="020B0604020202020204" pitchFamily="34" charset="0"/>
              <a:buChar char="•"/>
            </a:pPr>
            <a:r>
              <a:rPr lang="en-GB" b="1" dirty="0">
                <a:solidFill>
                  <a:srgbClr val="FF0000"/>
                </a:solidFill>
              </a:rPr>
              <a:t>Use Case:</a:t>
            </a:r>
            <a:r>
              <a:rPr lang="en-GB" dirty="0">
                <a:solidFill>
                  <a:srgbClr val="FF0000"/>
                </a:solidFill>
              </a:rPr>
              <a:t> </a:t>
            </a:r>
            <a:r>
              <a:rPr lang="en-GB" dirty="0"/>
              <a:t>Useful for small or unsorted datasets.</a:t>
            </a:r>
          </a:p>
          <a:p>
            <a:endParaRPr lang="en-GH" dirty="0"/>
          </a:p>
        </p:txBody>
      </p:sp>
    </p:spTree>
    <p:extLst>
      <p:ext uri="{BB962C8B-B14F-4D97-AF65-F5344CB8AC3E}">
        <p14:creationId xmlns:p14="http://schemas.microsoft.com/office/powerpoint/2010/main" val="377470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C54BB-B714-E1A3-2DF1-A409F60B37C6}"/>
              </a:ext>
            </a:extLst>
          </p:cNvPr>
          <p:cNvSpPr>
            <a:spLocks noGrp="1"/>
          </p:cNvSpPr>
          <p:nvPr>
            <p:ph type="title"/>
          </p:nvPr>
        </p:nvSpPr>
        <p:spPr/>
        <p:txBody>
          <a:bodyPr/>
          <a:lstStyle/>
          <a:p>
            <a:r>
              <a:rPr lang="en-GH" dirty="0"/>
              <a:t>Radix Sort</a:t>
            </a:r>
          </a:p>
        </p:txBody>
      </p:sp>
      <p:sp>
        <p:nvSpPr>
          <p:cNvPr id="3" name="Content Placeholder 2">
            <a:extLst>
              <a:ext uri="{FF2B5EF4-FFF2-40B4-BE49-F238E27FC236}">
                <a16:creationId xmlns:a16="http://schemas.microsoft.com/office/drawing/2014/main" id="{08BF59AC-1648-730C-449E-B78CF09DF15B}"/>
              </a:ext>
            </a:extLst>
          </p:cNvPr>
          <p:cNvSpPr>
            <a:spLocks noGrp="1"/>
          </p:cNvSpPr>
          <p:nvPr>
            <p:ph idx="1"/>
          </p:nvPr>
        </p:nvSpPr>
        <p:spPr/>
        <p:txBody>
          <a:bodyPr/>
          <a:lstStyle/>
          <a:p>
            <a:r>
              <a:rPr lang="en-GB" b="1" dirty="0"/>
              <a:t>Description:</a:t>
            </a:r>
            <a:r>
              <a:rPr lang="en-GB" dirty="0"/>
              <a:t> Sorts the elements based on individual digits or characters, starting from the least significant digit to the most significant digit.</a:t>
            </a:r>
          </a:p>
          <a:p>
            <a:endParaRPr lang="en-GB" b="1" dirty="0"/>
          </a:p>
          <a:p>
            <a:r>
              <a:rPr lang="en-GB" b="1" dirty="0"/>
              <a:t>Complexity:</a:t>
            </a:r>
            <a:r>
              <a:rPr lang="en-GB" dirty="0"/>
              <a:t> O(</a:t>
            </a:r>
            <a:r>
              <a:rPr lang="en-GB" dirty="0" err="1"/>
              <a:t>nk</a:t>
            </a:r>
            <a:r>
              <a:rPr lang="en-GB" dirty="0"/>
              <a:t>) time complexity, where n is the number of elements and k is the number of digits in the largest </a:t>
            </a:r>
            <a:r>
              <a:rPr lang="en-GB" dirty="0" err="1"/>
              <a:t>number.</a:t>
            </a:r>
            <a:r>
              <a:rPr lang="en-GB" b="1" dirty="0" err="1"/>
              <a:t>Use</a:t>
            </a:r>
            <a:r>
              <a:rPr lang="en-GB" b="1" dirty="0"/>
              <a:t> </a:t>
            </a:r>
          </a:p>
          <a:p>
            <a:endParaRPr lang="en-GB" b="1" dirty="0"/>
          </a:p>
          <a:p>
            <a:r>
              <a:rPr lang="en-GB" b="1" dirty="0"/>
              <a:t>Case:</a:t>
            </a:r>
            <a:r>
              <a:rPr lang="en-GB" dirty="0"/>
              <a:t> Efficient for large datasets with fixed-length integers or strings.</a:t>
            </a:r>
            <a:endParaRPr lang="en-GH" dirty="0"/>
          </a:p>
        </p:txBody>
      </p:sp>
    </p:spTree>
    <p:extLst>
      <p:ext uri="{BB962C8B-B14F-4D97-AF65-F5344CB8AC3E}">
        <p14:creationId xmlns:p14="http://schemas.microsoft.com/office/powerpoint/2010/main" val="5090160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3773-2716-4746-A144-D1C5B812DBEA}"/>
              </a:ext>
            </a:extLst>
          </p:cNvPr>
          <p:cNvSpPr>
            <a:spLocks noGrp="1"/>
          </p:cNvSpPr>
          <p:nvPr>
            <p:ph type="title"/>
          </p:nvPr>
        </p:nvSpPr>
        <p:spPr/>
        <p:txBody>
          <a:bodyPr/>
          <a:lstStyle/>
          <a:p>
            <a:r>
              <a:rPr lang="en-GB" dirty="0"/>
              <a:t>Radix sort</a:t>
            </a:r>
            <a:endParaRPr lang="en-GH" dirty="0"/>
          </a:p>
        </p:txBody>
      </p:sp>
      <p:sp>
        <p:nvSpPr>
          <p:cNvPr id="3" name="Content Placeholder 2">
            <a:extLst>
              <a:ext uri="{FF2B5EF4-FFF2-40B4-BE49-F238E27FC236}">
                <a16:creationId xmlns:a16="http://schemas.microsoft.com/office/drawing/2014/main" id="{9786EE4B-7B3D-DD4A-8CDD-E80A2F60008C}"/>
              </a:ext>
            </a:extLst>
          </p:cNvPr>
          <p:cNvSpPr>
            <a:spLocks noGrp="1"/>
          </p:cNvSpPr>
          <p:nvPr>
            <p:ph idx="1"/>
          </p:nvPr>
        </p:nvSpPr>
        <p:spPr/>
        <p:txBody>
          <a:bodyPr/>
          <a:lstStyle/>
          <a:p>
            <a:pPr marL="0" indent="0">
              <a:buNone/>
            </a:pPr>
            <a:r>
              <a:rPr lang="en-GB" b="1" dirty="0">
                <a:effectLst/>
              </a:rPr>
              <a:t>Buckets</a:t>
            </a:r>
          </a:p>
          <a:p>
            <a:r>
              <a:rPr lang="en-GB" dirty="0">
                <a:effectLst/>
              </a:rPr>
              <a:t>Radix sort is a sorting algorithm designed specifically for integers. </a:t>
            </a:r>
          </a:p>
          <a:p>
            <a:r>
              <a:rPr lang="en-GB" dirty="0">
                <a:effectLst/>
              </a:rPr>
              <a:t>The algorithm makes use of a concept called buckets and is a type of bucket sort.</a:t>
            </a:r>
          </a:p>
          <a:p>
            <a:r>
              <a:rPr lang="en-GB" dirty="0">
                <a:effectLst/>
              </a:rPr>
              <a:t>Any array of integer values can be subdivided into buckets by using the integer values' digits. </a:t>
            </a:r>
          </a:p>
          <a:p>
            <a:r>
              <a:rPr lang="en-GB" dirty="0">
                <a:effectLst/>
              </a:rPr>
              <a:t>A </a:t>
            </a:r>
            <a:r>
              <a:rPr lang="en-GB" b="1" i="1" dirty="0">
                <a:effectLst/>
              </a:rPr>
              <a:t>bucket</a:t>
            </a:r>
            <a:r>
              <a:rPr lang="en-GB" dirty="0">
                <a:effectLst/>
              </a:rPr>
              <a:t> is a collection of integer values that all share a particular digit value. </a:t>
            </a:r>
          </a:p>
          <a:p>
            <a:r>
              <a:rPr lang="en-GB" dirty="0">
                <a:effectLst/>
              </a:rPr>
              <a:t>Ex: Values 57, 97, 77, and 17 all have a 7 as the 1's digit, and would all be placed into bucket 7 when subdividing by the 1's digit.</a:t>
            </a:r>
          </a:p>
          <a:p>
            <a:endParaRPr lang="en-GH" dirty="0"/>
          </a:p>
        </p:txBody>
      </p:sp>
    </p:spTree>
    <p:extLst>
      <p:ext uri="{BB962C8B-B14F-4D97-AF65-F5344CB8AC3E}">
        <p14:creationId xmlns:p14="http://schemas.microsoft.com/office/powerpoint/2010/main" val="42764876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C9484-954E-1943-8B74-95C9FD501D53}"/>
              </a:ext>
            </a:extLst>
          </p:cNvPr>
          <p:cNvSpPr>
            <a:spLocks noGrp="1"/>
          </p:cNvSpPr>
          <p:nvPr>
            <p:ph type="title"/>
          </p:nvPr>
        </p:nvSpPr>
        <p:spPr/>
        <p:txBody>
          <a:bodyPr/>
          <a:lstStyle/>
          <a:p>
            <a:r>
              <a:rPr lang="en-GH" dirty="0"/>
              <a:t>Radix sort demo</a:t>
            </a:r>
          </a:p>
        </p:txBody>
      </p:sp>
      <p:pic>
        <p:nvPicPr>
          <p:cNvPr id="4" name="Screen Recording 2021-10-03 at 20.55.51" descr="Screen Recording 2021-10-03 at 20.55.51">
            <a:hlinkClick r:id="" action="ppaction://media"/>
            <a:extLst>
              <a:ext uri="{FF2B5EF4-FFF2-40B4-BE49-F238E27FC236}">
                <a16:creationId xmlns:a16="http://schemas.microsoft.com/office/drawing/2014/main" id="{B247DAAE-40F9-9642-BC9B-37D4ADEC881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667000" y="1594945"/>
            <a:ext cx="5927725" cy="4787900"/>
          </a:xfrm>
        </p:spPr>
      </p:pic>
      <p:sp>
        <p:nvSpPr>
          <p:cNvPr id="5" name="Rectangle 4">
            <a:extLst>
              <a:ext uri="{FF2B5EF4-FFF2-40B4-BE49-F238E27FC236}">
                <a16:creationId xmlns:a16="http://schemas.microsoft.com/office/drawing/2014/main" id="{F3172076-895F-3C43-ABF0-98DFE7E96B76}"/>
              </a:ext>
            </a:extLst>
          </p:cNvPr>
          <p:cNvSpPr/>
          <p:nvPr/>
        </p:nvSpPr>
        <p:spPr>
          <a:xfrm>
            <a:off x="128789" y="2514600"/>
            <a:ext cx="2233411" cy="2308324"/>
          </a:xfrm>
          <a:prstGeom prst="rect">
            <a:avLst/>
          </a:prstGeom>
        </p:spPr>
        <p:txBody>
          <a:bodyPr wrap="square">
            <a:spAutoFit/>
          </a:bodyPr>
          <a:lstStyle/>
          <a:p>
            <a:r>
              <a:rPr lang="en-GB" dirty="0">
                <a:solidFill>
                  <a:srgbClr val="37474F"/>
                </a:solidFill>
                <a:latin typeface="Roboto" panose="02000000000000000000" pitchFamily="2" charset="0"/>
              </a:rPr>
              <a:t>A particular single digit in an integer can determine the integer's bucket.</a:t>
            </a:r>
            <a:endParaRPr lang="en-GH" dirty="0"/>
          </a:p>
        </p:txBody>
      </p:sp>
    </p:spTree>
    <p:extLst>
      <p:ext uri="{BB962C8B-B14F-4D97-AF65-F5344CB8AC3E}">
        <p14:creationId xmlns:p14="http://schemas.microsoft.com/office/powerpoint/2010/main" val="2084374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5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8AA8D-DD44-B545-8C81-E49E71A9AFE6}"/>
              </a:ext>
            </a:extLst>
          </p:cNvPr>
          <p:cNvSpPr>
            <a:spLocks noGrp="1"/>
          </p:cNvSpPr>
          <p:nvPr>
            <p:ph type="title"/>
          </p:nvPr>
        </p:nvSpPr>
        <p:spPr/>
        <p:txBody>
          <a:bodyPr/>
          <a:lstStyle/>
          <a:p>
            <a:r>
              <a:rPr lang="en-GB" b="1" dirty="0"/>
              <a:t>Radix sort algorithm</a:t>
            </a:r>
            <a:endParaRPr lang="en-GH" dirty="0"/>
          </a:p>
        </p:txBody>
      </p:sp>
      <p:sp>
        <p:nvSpPr>
          <p:cNvPr id="3" name="Content Placeholder 2">
            <a:extLst>
              <a:ext uri="{FF2B5EF4-FFF2-40B4-BE49-F238E27FC236}">
                <a16:creationId xmlns:a16="http://schemas.microsoft.com/office/drawing/2014/main" id="{8BB6ECE1-B03D-314B-9F05-0AB6DA712B17}"/>
              </a:ext>
            </a:extLst>
          </p:cNvPr>
          <p:cNvSpPr>
            <a:spLocks noGrp="1"/>
          </p:cNvSpPr>
          <p:nvPr>
            <p:ph idx="1"/>
          </p:nvPr>
        </p:nvSpPr>
        <p:spPr/>
        <p:txBody>
          <a:bodyPr/>
          <a:lstStyle/>
          <a:p>
            <a:pPr marL="0" indent="0">
              <a:buNone/>
            </a:pPr>
            <a:r>
              <a:rPr lang="en-GB" sz="2800" b="1" i="1" dirty="0">
                <a:effectLst/>
              </a:rPr>
              <a:t>Radix sort</a:t>
            </a:r>
            <a:r>
              <a:rPr lang="en-GB" sz="2800" dirty="0">
                <a:effectLst/>
              </a:rPr>
              <a:t> is a sorting algorithm specifically for an array of </a:t>
            </a:r>
            <a:r>
              <a:rPr lang="en-GB" sz="2800" i="1" dirty="0">
                <a:effectLst/>
              </a:rPr>
              <a:t>integers</a:t>
            </a:r>
            <a:r>
              <a:rPr lang="en-GB" sz="2800" dirty="0">
                <a:effectLst/>
              </a:rPr>
              <a:t>: </a:t>
            </a:r>
          </a:p>
          <a:p>
            <a:r>
              <a:rPr lang="en-GB" sz="2800" dirty="0">
                <a:effectLst/>
              </a:rPr>
              <a:t>The algorithm processes one digit at a time starting with the least significant digit and ending with the most significant. </a:t>
            </a:r>
          </a:p>
          <a:p>
            <a:r>
              <a:rPr lang="en-GB" sz="2800" dirty="0">
                <a:effectLst/>
              </a:rPr>
              <a:t>Two steps are needed for each digit. </a:t>
            </a:r>
          </a:p>
          <a:p>
            <a:r>
              <a:rPr lang="en-GB" sz="2800" dirty="0">
                <a:effectLst/>
              </a:rPr>
              <a:t>First, all array elements are placed into buckets based on the current digit's value. </a:t>
            </a:r>
          </a:p>
          <a:p>
            <a:r>
              <a:rPr lang="en-GB" sz="2800" dirty="0">
                <a:effectLst/>
              </a:rPr>
              <a:t>Then, the array is rebuilt by removing all elements from buckets, in order from lowest bucket to highest.</a:t>
            </a:r>
            <a:endParaRPr lang="en-GH" sz="2800" dirty="0"/>
          </a:p>
        </p:txBody>
      </p:sp>
    </p:spTree>
    <p:extLst>
      <p:ext uri="{BB962C8B-B14F-4D97-AF65-F5344CB8AC3E}">
        <p14:creationId xmlns:p14="http://schemas.microsoft.com/office/powerpoint/2010/main" val="17357463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538BF-F200-FB4F-94A7-AD6D458088F5}"/>
              </a:ext>
            </a:extLst>
          </p:cNvPr>
          <p:cNvSpPr>
            <a:spLocks noGrp="1"/>
          </p:cNvSpPr>
          <p:nvPr>
            <p:ph type="title"/>
          </p:nvPr>
        </p:nvSpPr>
        <p:spPr/>
        <p:txBody>
          <a:bodyPr/>
          <a:lstStyle/>
          <a:p>
            <a:r>
              <a:rPr lang="en-GB" dirty="0"/>
              <a:t>Radix sort algorithm (for non-negative integers)</a:t>
            </a:r>
            <a:endParaRPr lang="en-GH" dirty="0"/>
          </a:p>
        </p:txBody>
      </p:sp>
      <p:pic>
        <p:nvPicPr>
          <p:cNvPr id="4" name="Screen Recording 2021-10-03 at 21.01.06" descr="Screen Recording 2021-10-03 at 21.01.06">
            <a:hlinkClick r:id="" action="ppaction://media"/>
            <a:extLst>
              <a:ext uri="{FF2B5EF4-FFF2-40B4-BE49-F238E27FC236}">
                <a16:creationId xmlns:a16="http://schemas.microsoft.com/office/drawing/2014/main" id="{F67AC1BC-B282-B149-A4EF-B438E2C10BA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219200" y="1600200"/>
            <a:ext cx="6691313" cy="4787900"/>
          </a:xfrm>
        </p:spPr>
      </p:pic>
    </p:spTree>
    <p:extLst>
      <p:ext uri="{BB962C8B-B14F-4D97-AF65-F5344CB8AC3E}">
        <p14:creationId xmlns:p14="http://schemas.microsoft.com/office/powerpoint/2010/main" val="4283861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5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F05A-7398-3649-BFC8-0257D7ACC82C}"/>
              </a:ext>
            </a:extLst>
          </p:cNvPr>
          <p:cNvSpPr>
            <a:spLocks noGrp="1"/>
          </p:cNvSpPr>
          <p:nvPr>
            <p:ph type="title"/>
          </p:nvPr>
        </p:nvSpPr>
        <p:spPr/>
        <p:txBody>
          <a:bodyPr/>
          <a:lstStyle/>
          <a:p>
            <a:r>
              <a:rPr lang="en-GB" i="1" dirty="0" err="1"/>
              <a:t>RadixGetMaxLength</a:t>
            </a:r>
            <a:r>
              <a:rPr lang="en-GB" i="1" dirty="0"/>
              <a:t> and </a:t>
            </a:r>
            <a:r>
              <a:rPr lang="en-GB" i="1" dirty="0" err="1"/>
              <a:t>RadixGetLength</a:t>
            </a:r>
            <a:r>
              <a:rPr lang="en-GB" i="1" dirty="0"/>
              <a:t> functions</a:t>
            </a:r>
            <a:endParaRPr lang="en-GH" i="1" dirty="0"/>
          </a:p>
        </p:txBody>
      </p:sp>
      <p:pic>
        <p:nvPicPr>
          <p:cNvPr id="5" name="Content Placeholder 4" descr="Graphical user interface, text, application, email&#10;&#10;Description automatically generated">
            <a:extLst>
              <a:ext uri="{FF2B5EF4-FFF2-40B4-BE49-F238E27FC236}">
                <a16:creationId xmlns:a16="http://schemas.microsoft.com/office/drawing/2014/main" id="{88F2D121-6D1C-A64D-9151-62B40399AA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6549" y="1752600"/>
            <a:ext cx="8319977" cy="4572000"/>
          </a:xfrm>
        </p:spPr>
      </p:pic>
    </p:spTree>
    <p:extLst>
      <p:ext uri="{BB962C8B-B14F-4D97-AF65-F5344CB8AC3E}">
        <p14:creationId xmlns:p14="http://schemas.microsoft.com/office/powerpoint/2010/main" val="37874443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565E0-F1B9-F34E-A3E7-C7C943B289AC}"/>
              </a:ext>
            </a:extLst>
          </p:cNvPr>
          <p:cNvSpPr>
            <a:spLocks noGrp="1"/>
          </p:cNvSpPr>
          <p:nvPr>
            <p:ph type="title"/>
          </p:nvPr>
        </p:nvSpPr>
        <p:spPr/>
        <p:txBody>
          <a:bodyPr/>
          <a:lstStyle/>
          <a:p>
            <a:r>
              <a:rPr lang="en-GB" dirty="0" err="1"/>
              <a:t>RadixSort</a:t>
            </a:r>
            <a:r>
              <a:rPr lang="en-GB" dirty="0"/>
              <a:t> algorithm (for negative and non-negative integers)</a:t>
            </a:r>
            <a:endParaRPr lang="en-GH" dirty="0"/>
          </a:p>
        </p:txBody>
      </p:sp>
      <p:pic>
        <p:nvPicPr>
          <p:cNvPr id="5" name="Content Placeholder 4" descr="Text&#10;&#10;Description automatically generated">
            <a:extLst>
              <a:ext uri="{FF2B5EF4-FFF2-40B4-BE49-F238E27FC236}">
                <a16:creationId xmlns:a16="http://schemas.microsoft.com/office/drawing/2014/main" id="{36C7DD59-1C6F-6847-AD0C-5A34D22886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6400" y="1592516"/>
            <a:ext cx="5791200" cy="5036884"/>
          </a:xfrm>
        </p:spPr>
      </p:pic>
    </p:spTree>
    <p:extLst>
      <p:ext uri="{BB962C8B-B14F-4D97-AF65-F5344CB8AC3E}">
        <p14:creationId xmlns:p14="http://schemas.microsoft.com/office/powerpoint/2010/main" val="16288084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35FD-4286-8A40-8D75-9B2C11D071D0}"/>
              </a:ext>
            </a:extLst>
          </p:cNvPr>
          <p:cNvSpPr>
            <a:spLocks noGrp="1"/>
          </p:cNvSpPr>
          <p:nvPr>
            <p:ph type="title"/>
          </p:nvPr>
        </p:nvSpPr>
        <p:spPr/>
        <p:txBody>
          <a:bodyPr/>
          <a:lstStyle/>
          <a:p>
            <a:r>
              <a:rPr lang="en-GB" dirty="0"/>
              <a:t>Overview of fast sorting algorithms</a:t>
            </a:r>
            <a:endParaRPr lang="en-GH" dirty="0"/>
          </a:p>
        </p:txBody>
      </p:sp>
      <p:sp>
        <p:nvSpPr>
          <p:cNvPr id="3" name="Content Placeholder 2">
            <a:extLst>
              <a:ext uri="{FF2B5EF4-FFF2-40B4-BE49-F238E27FC236}">
                <a16:creationId xmlns:a16="http://schemas.microsoft.com/office/drawing/2014/main" id="{1AB36CE4-2E28-2E48-A088-2AB6D67E9935}"/>
              </a:ext>
            </a:extLst>
          </p:cNvPr>
          <p:cNvSpPr>
            <a:spLocks noGrp="1"/>
          </p:cNvSpPr>
          <p:nvPr>
            <p:ph idx="1"/>
          </p:nvPr>
        </p:nvSpPr>
        <p:spPr/>
        <p:txBody>
          <a:bodyPr/>
          <a:lstStyle/>
          <a:p>
            <a:pPr marL="0" indent="0">
              <a:buNone/>
            </a:pPr>
            <a:r>
              <a:rPr lang="en-GB" b="1" dirty="0">
                <a:effectLst/>
              </a:rPr>
              <a:t>Fast sorting algorithm</a:t>
            </a:r>
          </a:p>
          <a:p>
            <a:r>
              <a:rPr lang="en-GB" dirty="0">
                <a:effectLst/>
              </a:rPr>
              <a:t>A fast sorting algorithm is a sorting algorithm that has an average runtime complexity of </a:t>
            </a:r>
            <a:r>
              <a:rPr lang="en-GB" i="1" dirty="0">
                <a:effectLst/>
              </a:rPr>
              <a:t>O(</a:t>
            </a:r>
            <a:r>
              <a:rPr lang="en-GB" i="1" dirty="0" err="1">
                <a:effectLst/>
              </a:rPr>
              <a:t>NlogN</a:t>
            </a:r>
            <a:r>
              <a:rPr lang="en-GB" i="1" dirty="0">
                <a:effectLst/>
              </a:rPr>
              <a:t>) </a:t>
            </a:r>
            <a:r>
              <a:rPr lang="en-GB" dirty="0">
                <a:effectLst/>
              </a:rPr>
              <a:t>or better.</a:t>
            </a:r>
          </a:p>
          <a:p>
            <a:endParaRPr lang="en-GH" dirty="0"/>
          </a:p>
        </p:txBody>
      </p:sp>
      <p:graphicFrame>
        <p:nvGraphicFramePr>
          <p:cNvPr id="4" name="Table 3">
            <a:extLst>
              <a:ext uri="{FF2B5EF4-FFF2-40B4-BE49-F238E27FC236}">
                <a16:creationId xmlns:a16="http://schemas.microsoft.com/office/drawing/2014/main" id="{6EEE0317-59F4-9240-BCDF-E5368311FD0B}"/>
              </a:ext>
            </a:extLst>
          </p:cNvPr>
          <p:cNvGraphicFramePr>
            <a:graphicFrameLocks noGrp="1"/>
          </p:cNvGraphicFramePr>
          <p:nvPr>
            <p:extLst>
              <p:ext uri="{D42A27DB-BD31-4B8C-83A1-F6EECF244321}">
                <p14:modId xmlns:p14="http://schemas.microsoft.com/office/powerpoint/2010/main" val="3217593794"/>
              </p:ext>
            </p:extLst>
          </p:nvPr>
        </p:nvGraphicFramePr>
        <p:xfrm>
          <a:off x="128206" y="2951134"/>
          <a:ext cx="8874126" cy="3630930"/>
        </p:xfrm>
        <a:graphic>
          <a:graphicData uri="http://schemas.openxmlformats.org/drawingml/2006/table">
            <a:tbl>
              <a:tblPr/>
              <a:tblGrid>
                <a:gridCol w="2958042">
                  <a:extLst>
                    <a:ext uri="{9D8B030D-6E8A-4147-A177-3AD203B41FA5}">
                      <a16:colId xmlns:a16="http://schemas.microsoft.com/office/drawing/2014/main" val="3137307468"/>
                    </a:ext>
                  </a:extLst>
                </a:gridCol>
                <a:gridCol w="2958042">
                  <a:extLst>
                    <a:ext uri="{9D8B030D-6E8A-4147-A177-3AD203B41FA5}">
                      <a16:colId xmlns:a16="http://schemas.microsoft.com/office/drawing/2014/main" val="4102707652"/>
                    </a:ext>
                  </a:extLst>
                </a:gridCol>
                <a:gridCol w="2958042">
                  <a:extLst>
                    <a:ext uri="{9D8B030D-6E8A-4147-A177-3AD203B41FA5}">
                      <a16:colId xmlns:a16="http://schemas.microsoft.com/office/drawing/2014/main" val="4067770860"/>
                    </a:ext>
                  </a:extLst>
                </a:gridCol>
              </a:tblGrid>
              <a:tr h="643890">
                <a:tc>
                  <a:txBody>
                    <a:bodyPr/>
                    <a:lstStyle/>
                    <a:p>
                      <a:r>
                        <a:rPr lang="en-GB" sz="1800" b="0">
                          <a:effectLst/>
                        </a:rPr>
                        <a:t>Sorting algorithm</a:t>
                      </a:r>
                    </a:p>
                  </a:txBody>
                  <a:tcPr marL="47625" marR="47625" marT="47625" marB="47625"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E0E0E0"/>
                    </a:solidFill>
                  </a:tcPr>
                </a:tc>
                <a:tc>
                  <a:txBody>
                    <a:bodyPr/>
                    <a:lstStyle/>
                    <a:p>
                      <a:r>
                        <a:rPr lang="en-GB" sz="1800" b="0">
                          <a:effectLst/>
                        </a:rPr>
                        <a:t>Average case runtime complexity</a:t>
                      </a:r>
                    </a:p>
                  </a:txBody>
                  <a:tcPr marL="47625" marR="47625" marT="47625" marB="47625"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E0E0E0"/>
                    </a:solidFill>
                  </a:tcPr>
                </a:tc>
                <a:tc>
                  <a:txBody>
                    <a:bodyPr/>
                    <a:lstStyle/>
                    <a:p>
                      <a:r>
                        <a:rPr lang="en-GB" sz="1800" b="0">
                          <a:effectLst/>
                        </a:rPr>
                        <a:t>Fast?</a:t>
                      </a:r>
                    </a:p>
                  </a:txBody>
                  <a:tcPr marL="47625" marR="47625" marT="47625" marB="47625"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E0E0E0"/>
                    </a:solidFill>
                  </a:tcPr>
                </a:tc>
                <a:extLst>
                  <a:ext uri="{0D108BD9-81ED-4DB2-BD59-A6C34878D82A}">
                    <a16:rowId xmlns:a16="http://schemas.microsoft.com/office/drawing/2014/main" val="2371326013"/>
                  </a:ext>
                </a:extLst>
              </a:tr>
              <a:tr h="426720">
                <a:tc>
                  <a:txBody>
                    <a:bodyPr/>
                    <a:lstStyle/>
                    <a:p>
                      <a:r>
                        <a:rPr lang="en-GB" sz="1800">
                          <a:effectLst/>
                        </a:rPr>
                        <a:t>Selection sort</a:t>
                      </a:r>
                    </a:p>
                  </a:txBody>
                  <a:tcPr marL="76200" marR="76200" marT="76200" marB="76200"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F5F5F5"/>
                    </a:solidFill>
                  </a:tcPr>
                </a:tc>
                <a:tc>
                  <a:txBody>
                    <a:bodyPr/>
                    <a:lstStyle/>
                    <a:p>
                      <a:r>
                        <a:rPr lang="en-GB" sz="1800" i="1" dirty="0">
                          <a:effectLst/>
                        </a:rPr>
                        <a:t>O(</a:t>
                      </a:r>
                      <a:r>
                        <a:rPr lang="en-GB" sz="1800" b="0" i="1" dirty="0">
                          <a:effectLst/>
                        </a:rPr>
                        <a:t>N</a:t>
                      </a:r>
                      <a:r>
                        <a:rPr lang="en-GB" sz="1800" b="0" i="1" baseline="30000" dirty="0">
                          <a:effectLst/>
                        </a:rPr>
                        <a:t>2</a:t>
                      </a:r>
                      <a:r>
                        <a:rPr lang="en-GB" sz="1800" i="1" dirty="0">
                          <a:effectLst/>
                        </a:rPr>
                        <a:t>)</a:t>
                      </a:r>
                    </a:p>
                  </a:txBody>
                  <a:tcPr marL="76200" marR="76200" marT="76200" marB="76200"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F5F5F5"/>
                    </a:solidFill>
                  </a:tcPr>
                </a:tc>
                <a:tc>
                  <a:txBody>
                    <a:bodyPr/>
                    <a:lstStyle/>
                    <a:p>
                      <a:r>
                        <a:rPr lang="en-GB" sz="1800">
                          <a:effectLst/>
                        </a:rPr>
                        <a:t>No</a:t>
                      </a:r>
                    </a:p>
                  </a:txBody>
                  <a:tcPr marL="76200" marR="76200" marT="76200" marB="76200"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F5F5F5"/>
                    </a:solidFill>
                  </a:tcPr>
                </a:tc>
                <a:extLst>
                  <a:ext uri="{0D108BD9-81ED-4DB2-BD59-A6C34878D82A}">
                    <a16:rowId xmlns:a16="http://schemas.microsoft.com/office/drawing/2014/main" val="3368180041"/>
                  </a:ext>
                </a:extLst>
              </a:tr>
              <a:tr h="426720">
                <a:tc>
                  <a:txBody>
                    <a:bodyPr/>
                    <a:lstStyle/>
                    <a:p>
                      <a:r>
                        <a:rPr lang="en-GB" sz="1800">
                          <a:effectLst/>
                        </a:rPr>
                        <a:t>Insertion sort</a:t>
                      </a:r>
                    </a:p>
                  </a:txBody>
                  <a:tcPr marL="76200" marR="76200" marT="76200" marB="76200"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F5F5F5"/>
                    </a:solidFill>
                  </a:tcPr>
                </a:tc>
                <a:tc>
                  <a:txBody>
                    <a:bodyPr/>
                    <a:lstStyle/>
                    <a:p>
                      <a:r>
                        <a:rPr lang="en-GB" sz="1800" i="1" dirty="0">
                          <a:effectLst/>
                        </a:rPr>
                        <a:t>O(</a:t>
                      </a:r>
                      <a:r>
                        <a:rPr lang="en-GB" sz="1800" b="0" i="1" dirty="0">
                          <a:effectLst/>
                        </a:rPr>
                        <a:t>N</a:t>
                      </a:r>
                      <a:r>
                        <a:rPr lang="en-GB" sz="1800" b="0" i="1" baseline="30000" dirty="0">
                          <a:effectLst/>
                        </a:rPr>
                        <a:t>2</a:t>
                      </a:r>
                      <a:r>
                        <a:rPr lang="en-GB" sz="1800" i="1" dirty="0">
                          <a:effectLst/>
                        </a:rPr>
                        <a:t>)</a:t>
                      </a:r>
                    </a:p>
                  </a:txBody>
                  <a:tcPr marL="76200" marR="76200" marT="76200" marB="76200"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F5F5F5"/>
                    </a:solidFill>
                  </a:tcPr>
                </a:tc>
                <a:tc>
                  <a:txBody>
                    <a:bodyPr/>
                    <a:lstStyle/>
                    <a:p>
                      <a:r>
                        <a:rPr lang="en-GB" sz="1800">
                          <a:effectLst/>
                        </a:rPr>
                        <a:t>No</a:t>
                      </a:r>
                    </a:p>
                  </a:txBody>
                  <a:tcPr marL="76200" marR="76200" marT="76200" marB="76200"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F5F5F5"/>
                    </a:solidFill>
                  </a:tcPr>
                </a:tc>
                <a:extLst>
                  <a:ext uri="{0D108BD9-81ED-4DB2-BD59-A6C34878D82A}">
                    <a16:rowId xmlns:a16="http://schemas.microsoft.com/office/drawing/2014/main" val="1856867051"/>
                  </a:ext>
                </a:extLst>
              </a:tr>
              <a:tr h="426720">
                <a:tc>
                  <a:txBody>
                    <a:bodyPr/>
                    <a:lstStyle/>
                    <a:p>
                      <a:r>
                        <a:rPr lang="en-GB" sz="1800">
                          <a:effectLst/>
                        </a:rPr>
                        <a:t>Shell sort</a:t>
                      </a:r>
                    </a:p>
                  </a:txBody>
                  <a:tcPr marL="76200" marR="76200" marT="76200" marB="76200"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F5F5F5"/>
                    </a:solidFill>
                  </a:tcPr>
                </a:tc>
                <a:tc>
                  <a:txBody>
                    <a:bodyPr/>
                    <a:lstStyle/>
                    <a:p>
                      <a:r>
                        <a:rPr lang="en-GB" sz="1800" i="1" dirty="0">
                          <a:effectLst/>
                        </a:rPr>
                        <a:t>O(</a:t>
                      </a:r>
                      <a:r>
                        <a:rPr lang="en-GB" sz="1800" b="0" i="1" dirty="0">
                          <a:effectLst/>
                        </a:rPr>
                        <a:t>N</a:t>
                      </a:r>
                      <a:r>
                        <a:rPr lang="en-GB" sz="1800" b="0" i="1" baseline="30000" dirty="0">
                          <a:effectLst/>
                        </a:rPr>
                        <a:t>1.5</a:t>
                      </a:r>
                      <a:r>
                        <a:rPr lang="en-GB" sz="1800" i="1" dirty="0">
                          <a:effectLst/>
                        </a:rPr>
                        <a:t>)</a:t>
                      </a:r>
                    </a:p>
                  </a:txBody>
                  <a:tcPr marL="76200" marR="76200" marT="76200" marB="76200"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F5F5F5"/>
                    </a:solidFill>
                  </a:tcPr>
                </a:tc>
                <a:tc>
                  <a:txBody>
                    <a:bodyPr/>
                    <a:lstStyle/>
                    <a:p>
                      <a:r>
                        <a:rPr lang="en-GB" sz="1800">
                          <a:effectLst/>
                        </a:rPr>
                        <a:t>No</a:t>
                      </a:r>
                    </a:p>
                  </a:txBody>
                  <a:tcPr marL="76200" marR="76200" marT="76200" marB="76200"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F5F5F5"/>
                    </a:solidFill>
                  </a:tcPr>
                </a:tc>
                <a:extLst>
                  <a:ext uri="{0D108BD9-81ED-4DB2-BD59-A6C34878D82A}">
                    <a16:rowId xmlns:a16="http://schemas.microsoft.com/office/drawing/2014/main" val="540189573"/>
                  </a:ext>
                </a:extLst>
              </a:tr>
              <a:tr h="426720">
                <a:tc>
                  <a:txBody>
                    <a:bodyPr/>
                    <a:lstStyle/>
                    <a:p>
                      <a:r>
                        <a:rPr lang="en-GB" sz="1800">
                          <a:effectLst/>
                        </a:rPr>
                        <a:t>Quicksort</a:t>
                      </a:r>
                    </a:p>
                  </a:txBody>
                  <a:tcPr marL="76200" marR="76200" marT="76200" marB="76200"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F5F5F5"/>
                    </a:solidFill>
                  </a:tcPr>
                </a:tc>
                <a:tc>
                  <a:txBody>
                    <a:bodyPr/>
                    <a:lstStyle/>
                    <a:p>
                      <a:r>
                        <a:rPr lang="en-GB" sz="1800" i="1" dirty="0">
                          <a:effectLst/>
                        </a:rPr>
                        <a:t>O(</a:t>
                      </a:r>
                      <a:r>
                        <a:rPr lang="en-GB" sz="1800" b="0" i="1" dirty="0" err="1">
                          <a:effectLst/>
                        </a:rPr>
                        <a:t>NlogN</a:t>
                      </a:r>
                      <a:r>
                        <a:rPr lang="en-GB" sz="1800" i="1" dirty="0">
                          <a:effectLst/>
                        </a:rPr>
                        <a:t>)</a:t>
                      </a:r>
                    </a:p>
                  </a:txBody>
                  <a:tcPr marL="76200" marR="76200" marT="76200" marB="76200"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F5F5F5"/>
                    </a:solidFill>
                  </a:tcPr>
                </a:tc>
                <a:tc>
                  <a:txBody>
                    <a:bodyPr/>
                    <a:lstStyle/>
                    <a:p>
                      <a:r>
                        <a:rPr lang="en-GB" sz="1800">
                          <a:effectLst/>
                        </a:rPr>
                        <a:t>Yes</a:t>
                      </a:r>
                    </a:p>
                  </a:txBody>
                  <a:tcPr marL="76200" marR="76200" marT="76200" marB="76200"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F5F5F5"/>
                    </a:solidFill>
                  </a:tcPr>
                </a:tc>
                <a:extLst>
                  <a:ext uri="{0D108BD9-81ED-4DB2-BD59-A6C34878D82A}">
                    <a16:rowId xmlns:a16="http://schemas.microsoft.com/office/drawing/2014/main" val="3485153545"/>
                  </a:ext>
                </a:extLst>
              </a:tr>
              <a:tr h="426720">
                <a:tc>
                  <a:txBody>
                    <a:bodyPr/>
                    <a:lstStyle/>
                    <a:p>
                      <a:r>
                        <a:rPr lang="en-GB" sz="1800">
                          <a:effectLst/>
                        </a:rPr>
                        <a:t>Merge sort</a:t>
                      </a:r>
                    </a:p>
                  </a:txBody>
                  <a:tcPr marL="76200" marR="76200" marT="76200" marB="76200"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F5F5F5"/>
                    </a:solidFill>
                  </a:tcPr>
                </a:tc>
                <a:tc>
                  <a:txBody>
                    <a:bodyPr/>
                    <a:lstStyle/>
                    <a:p>
                      <a:r>
                        <a:rPr lang="en-GB" sz="1800" i="1" dirty="0">
                          <a:effectLst/>
                        </a:rPr>
                        <a:t>O(</a:t>
                      </a:r>
                      <a:r>
                        <a:rPr lang="en-GB" sz="1800" b="0" i="1" dirty="0" err="1">
                          <a:effectLst/>
                        </a:rPr>
                        <a:t>NlogN</a:t>
                      </a:r>
                      <a:r>
                        <a:rPr lang="en-GB" sz="1800" i="1" dirty="0">
                          <a:effectLst/>
                        </a:rPr>
                        <a:t>)</a:t>
                      </a:r>
                    </a:p>
                  </a:txBody>
                  <a:tcPr marL="76200" marR="76200" marT="76200" marB="76200"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F5F5F5"/>
                    </a:solidFill>
                  </a:tcPr>
                </a:tc>
                <a:tc>
                  <a:txBody>
                    <a:bodyPr/>
                    <a:lstStyle/>
                    <a:p>
                      <a:r>
                        <a:rPr lang="en-GB" sz="1800">
                          <a:effectLst/>
                        </a:rPr>
                        <a:t>Yes</a:t>
                      </a:r>
                    </a:p>
                  </a:txBody>
                  <a:tcPr marL="76200" marR="76200" marT="76200" marB="76200"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F5F5F5"/>
                    </a:solidFill>
                  </a:tcPr>
                </a:tc>
                <a:extLst>
                  <a:ext uri="{0D108BD9-81ED-4DB2-BD59-A6C34878D82A}">
                    <a16:rowId xmlns:a16="http://schemas.microsoft.com/office/drawing/2014/main" val="545781739"/>
                  </a:ext>
                </a:extLst>
              </a:tr>
              <a:tr h="426720">
                <a:tc>
                  <a:txBody>
                    <a:bodyPr/>
                    <a:lstStyle/>
                    <a:p>
                      <a:r>
                        <a:rPr lang="en-GB" sz="1800">
                          <a:effectLst/>
                        </a:rPr>
                        <a:t>Heap sort</a:t>
                      </a:r>
                    </a:p>
                  </a:txBody>
                  <a:tcPr marL="76200" marR="76200" marT="76200" marB="76200"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F5F5F5"/>
                    </a:solidFill>
                  </a:tcPr>
                </a:tc>
                <a:tc>
                  <a:txBody>
                    <a:bodyPr/>
                    <a:lstStyle/>
                    <a:p>
                      <a:r>
                        <a:rPr lang="en-GB" sz="1800" i="1" dirty="0">
                          <a:effectLst/>
                        </a:rPr>
                        <a:t>O(</a:t>
                      </a:r>
                      <a:r>
                        <a:rPr lang="en-GB" sz="1800" b="0" i="1" dirty="0" err="1">
                          <a:effectLst/>
                        </a:rPr>
                        <a:t>NlogN</a:t>
                      </a:r>
                      <a:r>
                        <a:rPr lang="en-GB" sz="1800" i="1" dirty="0">
                          <a:effectLst/>
                        </a:rPr>
                        <a:t>)</a:t>
                      </a:r>
                    </a:p>
                  </a:txBody>
                  <a:tcPr marL="76200" marR="76200" marT="76200" marB="76200"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F5F5F5"/>
                    </a:solidFill>
                  </a:tcPr>
                </a:tc>
                <a:tc>
                  <a:txBody>
                    <a:bodyPr/>
                    <a:lstStyle/>
                    <a:p>
                      <a:r>
                        <a:rPr lang="en-GB" sz="1800">
                          <a:effectLst/>
                        </a:rPr>
                        <a:t>Yes</a:t>
                      </a:r>
                    </a:p>
                  </a:txBody>
                  <a:tcPr marL="76200" marR="76200" marT="76200" marB="76200"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F5F5F5"/>
                    </a:solidFill>
                  </a:tcPr>
                </a:tc>
                <a:extLst>
                  <a:ext uri="{0D108BD9-81ED-4DB2-BD59-A6C34878D82A}">
                    <a16:rowId xmlns:a16="http://schemas.microsoft.com/office/drawing/2014/main" val="3325924125"/>
                  </a:ext>
                </a:extLst>
              </a:tr>
              <a:tr h="426720">
                <a:tc>
                  <a:txBody>
                    <a:bodyPr/>
                    <a:lstStyle/>
                    <a:p>
                      <a:r>
                        <a:rPr lang="en-GB" sz="1800">
                          <a:effectLst/>
                        </a:rPr>
                        <a:t>Radix sort</a:t>
                      </a:r>
                    </a:p>
                  </a:txBody>
                  <a:tcPr marL="76200" marR="76200" marT="76200" marB="76200"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F5F5F5"/>
                    </a:solidFill>
                  </a:tcPr>
                </a:tc>
                <a:tc>
                  <a:txBody>
                    <a:bodyPr/>
                    <a:lstStyle/>
                    <a:p>
                      <a:r>
                        <a:rPr lang="en-GB" sz="1800" i="1" dirty="0">
                          <a:effectLst/>
                        </a:rPr>
                        <a:t>O(</a:t>
                      </a:r>
                      <a:r>
                        <a:rPr lang="en-GB" sz="1800" b="0" i="1" dirty="0">
                          <a:effectLst/>
                        </a:rPr>
                        <a:t>N</a:t>
                      </a:r>
                      <a:r>
                        <a:rPr lang="en-GB" sz="1800" i="1" dirty="0">
                          <a:effectLst/>
                        </a:rPr>
                        <a:t>)</a:t>
                      </a:r>
                    </a:p>
                  </a:txBody>
                  <a:tcPr marL="76200" marR="76200" marT="76200" marB="76200"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F5F5F5"/>
                    </a:solidFill>
                  </a:tcPr>
                </a:tc>
                <a:tc>
                  <a:txBody>
                    <a:bodyPr/>
                    <a:lstStyle/>
                    <a:p>
                      <a:r>
                        <a:rPr lang="en-GB" sz="1800" dirty="0">
                          <a:effectLst/>
                        </a:rPr>
                        <a:t>Yes</a:t>
                      </a:r>
                    </a:p>
                  </a:txBody>
                  <a:tcPr marL="76200" marR="76200" marT="76200" marB="76200"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F5F5F5"/>
                    </a:solidFill>
                  </a:tcPr>
                </a:tc>
                <a:extLst>
                  <a:ext uri="{0D108BD9-81ED-4DB2-BD59-A6C34878D82A}">
                    <a16:rowId xmlns:a16="http://schemas.microsoft.com/office/drawing/2014/main" val="1278142418"/>
                  </a:ext>
                </a:extLst>
              </a:tr>
            </a:tbl>
          </a:graphicData>
        </a:graphic>
      </p:graphicFrame>
    </p:spTree>
    <p:extLst>
      <p:ext uri="{BB962C8B-B14F-4D97-AF65-F5344CB8AC3E}">
        <p14:creationId xmlns:p14="http://schemas.microsoft.com/office/powerpoint/2010/main" val="22125737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51113-B3E4-C849-B29D-5829A760BB57}"/>
              </a:ext>
            </a:extLst>
          </p:cNvPr>
          <p:cNvSpPr>
            <a:spLocks noGrp="1"/>
          </p:cNvSpPr>
          <p:nvPr>
            <p:ph type="title"/>
          </p:nvPr>
        </p:nvSpPr>
        <p:spPr/>
        <p:txBody>
          <a:bodyPr/>
          <a:lstStyle/>
          <a:p>
            <a:r>
              <a:rPr lang="en-GB" dirty="0"/>
              <a:t>Element comparison sorting algorithm</a:t>
            </a:r>
            <a:endParaRPr lang="en-GH" dirty="0"/>
          </a:p>
        </p:txBody>
      </p:sp>
      <p:sp>
        <p:nvSpPr>
          <p:cNvPr id="3" name="Content Placeholder 2">
            <a:extLst>
              <a:ext uri="{FF2B5EF4-FFF2-40B4-BE49-F238E27FC236}">
                <a16:creationId xmlns:a16="http://schemas.microsoft.com/office/drawing/2014/main" id="{625DD2A1-D8BD-FB45-85D6-F19C5DF7DF85}"/>
              </a:ext>
            </a:extLst>
          </p:cNvPr>
          <p:cNvSpPr>
            <a:spLocks noGrp="1"/>
          </p:cNvSpPr>
          <p:nvPr>
            <p:ph idx="1"/>
          </p:nvPr>
        </p:nvSpPr>
        <p:spPr/>
        <p:txBody>
          <a:bodyPr/>
          <a:lstStyle/>
          <a:p>
            <a:r>
              <a:rPr lang="en-GB" dirty="0">
                <a:effectLst/>
              </a:rPr>
              <a:t>A element comparison sorting algorithm is a sorting algorithm that operates on an array of elements that can be compared to each other.</a:t>
            </a:r>
          </a:p>
          <a:p>
            <a:pPr marL="0" indent="0" algn="ctr">
              <a:buNone/>
            </a:pPr>
            <a:r>
              <a:rPr lang="en-GB" i="1" dirty="0">
                <a:effectLst/>
              </a:rPr>
              <a:t>Identifying comparison sorting algorithms</a:t>
            </a:r>
            <a:endParaRPr lang="en-GH" dirty="0"/>
          </a:p>
        </p:txBody>
      </p:sp>
      <p:graphicFrame>
        <p:nvGraphicFramePr>
          <p:cNvPr id="4" name="Table 3">
            <a:extLst>
              <a:ext uri="{FF2B5EF4-FFF2-40B4-BE49-F238E27FC236}">
                <a16:creationId xmlns:a16="http://schemas.microsoft.com/office/drawing/2014/main" id="{2D27AF11-6E37-ED4E-9E4C-724E005354D0}"/>
              </a:ext>
            </a:extLst>
          </p:cNvPr>
          <p:cNvGraphicFramePr>
            <a:graphicFrameLocks noGrp="1"/>
          </p:cNvGraphicFramePr>
          <p:nvPr>
            <p:extLst>
              <p:ext uri="{D42A27DB-BD31-4B8C-83A1-F6EECF244321}">
                <p14:modId xmlns:p14="http://schemas.microsoft.com/office/powerpoint/2010/main" val="3216237892"/>
              </p:ext>
            </p:extLst>
          </p:nvPr>
        </p:nvGraphicFramePr>
        <p:xfrm>
          <a:off x="128208" y="3031490"/>
          <a:ext cx="8874124" cy="3356610"/>
        </p:xfrm>
        <a:graphic>
          <a:graphicData uri="http://schemas.openxmlformats.org/drawingml/2006/table">
            <a:tbl>
              <a:tblPr/>
              <a:tblGrid>
                <a:gridCol w="4437062">
                  <a:extLst>
                    <a:ext uri="{9D8B030D-6E8A-4147-A177-3AD203B41FA5}">
                      <a16:colId xmlns:a16="http://schemas.microsoft.com/office/drawing/2014/main" val="2365973337"/>
                    </a:ext>
                  </a:extLst>
                </a:gridCol>
                <a:gridCol w="4437062">
                  <a:extLst>
                    <a:ext uri="{9D8B030D-6E8A-4147-A177-3AD203B41FA5}">
                      <a16:colId xmlns:a16="http://schemas.microsoft.com/office/drawing/2014/main" val="566552412"/>
                    </a:ext>
                  </a:extLst>
                </a:gridCol>
              </a:tblGrid>
              <a:tr h="369570">
                <a:tc>
                  <a:txBody>
                    <a:bodyPr/>
                    <a:lstStyle/>
                    <a:p>
                      <a:r>
                        <a:rPr lang="en-GB" sz="1800" b="0">
                          <a:effectLst/>
                        </a:rPr>
                        <a:t>Sorting algorithm</a:t>
                      </a:r>
                    </a:p>
                  </a:txBody>
                  <a:tcPr marL="47625" marR="47625" marT="47625" marB="47625"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E0E0E0"/>
                    </a:solidFill>
                  </a:tcPr>
                </a:tc>
                <a:tc>
                  <a:txBody>
                    <a:bodyPr/>
                    <a:lstStyle/>
                    <a:p>
                      <a:r>
                        <a:rPr lang="en-GB" sz="1800" b="0">
                          <a:effectLst/>
                        </a:rPr>
                        <a:t>Comparison?</a:t>
                      </a:r>
                    </a:p>
                  </a:txBody>
                  <a:tcPr marL="47625" marR="47625" marT="47625" marB="47625"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E0E0E0"/>
                    </a:solidFill>
                  </a:tcPr>
                </a:tc>
                <a:extLst>
                  <a:ext uri="{0D108BD9-81ED-4DB2-BD59-A6C34878D82A}">
                    <a16:rowId xmlns:a16="http://schemas.microsoft.com/office/drawing/2014/main" val="3737389808"/>
                  </a:ext>
                </a:extLst>
              </a:tr>
              <a:tr h="426720">
                <a:tc>
                  <a:txBody>
                    <a:bodyPr/>
                    <a:lstStyle/>
                    <a:p>
                      <a:r>
                        <a:rPr lang="en-GB" sz="1800">
                          <a:effectLst/>
                        </a:rPr>
                        <a:t>Selection sort</a:t>
                      </a:r>
                    </a:p>
                  </a:txBody>
                  <a:tcPr marL="76200" marR="76200" marT="76200" marB="76200"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F5F5F5"/>
                    </a:solidFill>
                  </a:tcPr>
                </a:tc>
                <a:tc>
                  <a:txBody>
                    <a:bodyPr/>
                    <a:lstStyle/>
                    <a:p>
                      <a:r>
                        <a:rPr lang="en-GB" sz="1800">
                          <a:effectLst/>
                        </a:rPr>
                        <a:t>Yes</a:t>
                      </a:r>
                    </a:p>
                  </a:txBody>
                  <a:tcPr marL="76200" marR="76200" marT="76200" marB="76200"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F5F5F5"/>
                    </a:solidFill>
                  </a:tcPr>
                </a:tc>
                <a:extLst>
                  <a:ext uri="{0D108BD9-81ED-4DB2-BD59-A6C34878D82A}">
                    <a16:rowId xmlns:a16="http://schemas.microsoft.com/office/drawing/2014/main" val="2031797899"/>
                  </a:ext>
                </a:extLst>
              </a:tr>
              <a:tr h="426720">
                <a:tc>
                  <a:txBody>
                    <a:bodyPr/>
                    <a:lstStyle/>
                    <a:p>
                      <a:r>
                        <a:rPr lang="en-GB" sz="1800">
                          <a:effectLst/>
                        </a:rPr>
                        <a:t>Insertion sort</a:t>
                      </a:r>
                    </a:p>
                  </a:txBody>
                  <a:tcPr marL="76200" marR="76200" marT="76200" marB="76200"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F5F5F5"/>
                    </a:solidFill>
                  </a:tcPr>
                </a:tc>
                <a:tc>
                  <a:txBody>
                    <a:bodyPr/>
                    <a:lstStyle/>
                    <a:p>
                      <a:r>
                        <a:rPr lang="en-GB" sz="1800">
                          <a:effectLst/>
                        </a:rPr>
                        <a:t>Yes</a:t>
                      </a:r>
                    </a:p>
                  </a:txBody>
                  <a:tcPr marL="76200" marR="76200" marT="76200" marB="76200"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F5F5F5"/>
                    </a:solidFill>
                  </a:tcPr>
                </a:tc>
                <a:extLst>
                  <a:ext uri="{0D108BD9-81ED-4DB2-BD59-A6C34878D82A}">
                    <a16:rowId xmlns:a16="http://schemas.microsoft.com/office/drawing/2014/main" val="2735360860"/>
                  </a:ext>
                </a:extLst>
              </a:tr>
              <a:tr h="426720">
                <a:tc>
                  <a:txBody>
                    <a:bodyPr/>
                    <a:lstStyle/>
                    <a:p>
                      <a:r>
                        <a:rPr lang="en-GB" sz="1800">
                          <a:effectLst/>
                        </a:rPr>
                        <a:t>Shell sort</a:t>
                      </a:r>
                    </a:p>
                  </a:txBody>
                  <a:tcPr marL="76200" marR="76200" marT="76200" marB="76200"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F5F5F5"/>
                    </a:solidFill>
                  </a:tcPr>
                </a:tc>
                <a:tc>
                  <a:txBody>
                    <a:bodyPr/>
                    <a:lstStyle/>
                    <a:p>
                      <a:r>
                        <a:rPr lang="en-GB" sz="1800">
                          <a:effectLst/>
                        </a:rPr>
                        <a:t>Yes</a:t>
                      </a:r>
                    </a:p>
                  </a:txBody>
                  <a:tcPr marL="76200" marR="76200" marT="76200" marB="76200"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F5F5F5"/>
                    </a:solidFill>
                  </a:tcPr>
                </a:tc>
                <a:extLst>
                  <a:ext uri="{0D108BD9-81ED-4DB2-BD59-A6C34878D82A}">
                    <a16:rowId xmlns:a16="http://schemas.microsoft.com/office/drawing/2014/main" val="2661879936"/>
                  </a:ext>
                </a:extLst>
              </a:tr>
              <a:tr h="426720">
                <a:tc>
                  <a:txBody>
                    <a:bodyPr/>
                    <a:lstStyle/>
                    <a:p>
                      <a:r>
                        <a:rPr lang="en-GB" sz="1800">
                          <a:effectLst/>
                        </a:rPr>
                        <a:t>Quicksort</a:t>
                      </a:r>
                    </a:p>
                  </a:txBody>
                  <a:tcPr marL="76200" marR="76200" marT="76200" marB="76200"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F5F5F5"/>
                    </a:solidFill>
                  </a:tcPr>
                </a:tc>
                <a:tc>
                  <a:txBody>
                    <a:bodyPr/>
                    <a:lstStyle/>
                    <a:p>
                      <a:r>
                        <a:rPr lang="en-GB" sz="1800">
                          <a:effectLst/>
                        </a:rPr>
                        <a:t>Yes</a:t>
                      </a:r>
                    </a:p>
                  </a:txBody>
                  <a:tcPr marL="76200" marR="76200" marT="76200" marB="76200"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F5F5F5"/>
                    </a:solidFill>
                  </a:tcPr>
                </a:tc>
                <a:extLst>
                  <a:ext uri="{0D108BD9-81ED-4DB2-BD59-A6C34878D82A}">
                    <a16:rowId xmlns:a16="http://schemas.microsoft.com/office/drawing/2014/main" val="2861106200"/>
                  </a:ext>
                </a:extLst>
              </a:tr>
              <a:tr h="426720">
                <a:tc>
                  <a:txBody>
                    <a:bodyPr/>
                    <a:lstStyle/>
                    <a:p>
                      <a:r>
                        <a:rPr lang="en-GB" sz="1800">
                          <a:effectLst/>
                        </a:rPr>
                        <a:t>Merge sort</a:t>
                      </a:r>
                    </a:p>
                  </a:txBody>
                  <a:tcPr marL="76200" marR="76200" marT="76200" marB="76200"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F5F5F5"/>
                    </a:solidFill>
                  </a:tcPr>
                </a:tc>
                <a:tc>
                  <a:txBody>
                    <a:bodyPr/>
                    <a:lstStyle/>
                    <a:p>
                      <a:r>
                        <a:rPr lang="en-GB" sz="1800">
                          <a:effectLst/>
                        </a:rPr>
                        <a:t>Yes</a:t>
                      </a:r>
                    </a:p>
                  </a:txBody>
                  <a:tcPr marL="76200" marR="76200" marT="76200" marB="76200"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F5F5F5"/>
                    </a:solidFill>
                  </a:tcPr>
                </a:tc>
                <a:extLst>
                  <a:ext uri="{0D108BD9-81ED-4DB2-BD59-A6C34878D82A}">
                    <a16:rowId xmlns:a16="http://schemas.microsoft.com/office/drawing/2014/main" val="3454238906"/>
                  </a:ext>
                </a:extLst>
              </a:tr>
              <a:tr h="426720">
                <a:tc>
                  <a:txBody>
                    <a:bodyPr/>
                    <a:lstStyle/>
                    <a:p>
                      <a:r>
                        <a:rPr lang="en-GB" sz="1800">
                          <a:effectLst/>
                        </a:rPr>
                        <a:t>Heap sort</a:t>
                      </a:r>
                    </a:p>
                  </a:txBody>
                  <a:tcPr marL="76200" marR="76200" marT="76200" marB="76200"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F5F5F5"/>
                    </a:solidFill>
                  </a:tcPr>
                </a:tc>
                <a:tc>
                  <a:txBody>
                    <a:bodyPr/>
                    <a:lstStyle/>
                    <a:p>
                      <a:r>
                        <a:rPr lang="en-GB" sz="1800">
                          <a:effectLst/>
                        </a:rPr>
                        <a:t>Yes</a:t>
                      </a:r>
                    </a:p>
                  </a:txBody>
                  <a:tcPr marL="76200" marR="76200" marT="76200" marB="76200"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F5F5F5"/>
                    </a:solidFill>
                  </a:tcPr>
                </a:tc>
                <a:extLst>
                  <a:ext uri="{0D108BD9-81ED-4DB2-BD59-A6C34878D82A}">
                    <a16:rowId xmlns:a16="http://schemas.microsoft.com/office/drawing/2014/main" val="3434094024"/>
                  </a:ext>
                </a:extLst>
              </a:tr>
              <a:tr h="426720">
                <a:tc>
                  <a:txBody>
                    <a:bodyPr/>
                    <a:lstStyle/>
                    <a:p>
                      <a:r>
                        <a:rPr lang="en-GB" sz="1800">
                          <a:effectLst/>
                        </a:rPr>
                        <a:t>Radix sort</a:t>
                      </a:r>
                    </a:p>
                  </a:txBody>
                  <a:tcPr marL="76200" marR="76200" marT="76200" marB="76200"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F5F5F5"/>
                    </a:solidFill>
                  </a:tcPr>
                </a:tc>
                <a:tc>
                  <a:txBody>
                    <a:bodyPr/>
                    <a:lstStyle/>
                    <a:p>
                      <a:r>
                        <a:rPr lang="en-GB" sz="1800" dirty="0">
                          <a:effectLst/>
                        </a:rPr>
                        <a:t>No</a:t>
                      </a:r>
                    </a:p>
                  </a:txBody>
                  <a:tcPr marL="76200" marR="76200" marT="76200" marB="76200"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F5F5F5"/>
                    </a:solidFill>
                  </a:tcPr>
                </a:tc>
                <a:extLst>
                  <a:ext uri="{0D108BD9-81ED-4DB2-BD59-A6C34878D82A}">
                    <a16:rowId xmlns:a16="http://schemas.microsoft.com/office/drawing/2014/main" val="3997651110"/>
                  </a:ext>
                </a:extLst>
              </a:tr>
            </a:tbl>
          </a:graphicData>
        </a:graphic>
      </p:graphicFrame>
    </p:spTree>
    <p:extLst>
      <p:ext uri="{BB962C8B-B14F-4D97-AF65-F5344CB8AC3E}">
        <p14:creationId xmlns:p14="http://schemas.microsoft.com/office/powerpoint/2010/main" val="3224892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D482A-16D7-4542-949E-89B198FAE778}"/>
              </a:ext>
            </a:extLst>
          </p:cNvPr>
          <p:cNvSpPr>
            <a:spLocks noGrp="1"/>
          </p:cNvSpPr>
          <p:nvPr>
            <p:ph type="title"/>
          </p:nvPr>
        </p:nvSpPr>
        <p:spPr/>
        <p:txBody>
          <a:bodyPr/>
          <a:lstStyle/>
          <a:p>
            <a:r>
              <a:rPr lang="en-GB" b="1" dirty="0"/>
              <a:t>Best and worst case runtime complexity</a:t>
            </a:r>
            <a:endParaRPr lang="en-GH" dirty="0"/>
          </a:p>
        </p:txBody>
      </p:sp>
      <p:graphicFrame>
        <p:nvGraphicFramePr>
          <p:cNvPr id="4" name="Content Placeholder 3">
            <a:extLst>
              <a:ext uri="{FF2B5EF4-FFF2-40B4-BE49-F238E27FC236}">
                <a16:creationId xmlns:a16="http://schemas.microsoft.com/office/drawing/2014/main" id="{A1DBA4D5-9042-4345-8945-5FE8EEB81269}"/>
              </a:ext>
            </a:extLst>
          </p:cNvPr>
          <p:cNvGraphicFramePr>
            <a:graphicFrameLocks noGrp="1"/>
          </p:cNvGraphicFramePr>
          <p:nvPr>
            <p:ph idx="1"/>
            <p:extLst>
              <p:ext uri="{D42A27DB-BD31-4B8C-83A1-F6EECF244321}">
                <p14:modId xmlns:p14="http://schemas.microsoft.com/office/powerpoint/2010/main" val="2300851448"/>
              </p:ext>
            </p:extLst>
          </p:nvPr>
        </p:nvGraphicFramePr>
        <p:xfrm>
          <a:off x="128588" y="2818765"/>
          <a:ext cx="8874124" cy="2350770"/>
        </p:xfrm>
        <a:graphic>
          <a:graphicData uri="http://schemas.openxmlformats.org/drawingml/2006/table">
            <a:tbl>
              <a:tblPr/>
              <a:tblGrid>
                <a:gridCol w="2218531">
                  <a:extLst>
                    <a:ext uri="{9D8B030D-6E8A-4147-A177-3AD203B41FA5}">
                      <a16:colId xmlns:a16="http://schemas.microsoft.com/office/drawing/2014/main" val="2188491040"/>
                    </a:ext>
                  </a:extLst>
                </a:gridCol>
                <a:gridCol w="2218531">
                  <a:extLst>
                    <a:ext uri="{9D8B030D-6E8A-4147-A177-3AD203B41FA5}">
                      <a16:colId xmlns:a16="http://schemas.microsoft.com/office/drawing/2014/main" val="1205141756"/>
                    </a:ext>
                  </a:extLst>
                </a:gridCol>
                <a:gridCol w="2218531">
                  <a:extLst>
                    <a:ext uri="{9D8B030D-6E8A-4147-A177-3AD203B41FA5}">
                      <a16:colId xmlns:a16="http://schemas.microsoft.com/office/drawing/2014/main" val="4282288217"/>
                    </a:ext>
                  </a:extLst>
                </a:gridCol>
                <a:gridCol w="2218531">
                  <a:extLst>
                    <a:ext uri="{9D8B030D-6E8A-4147-A177-3AD203B41FA5}">
                      <a16:colId xmlns:a16="http://schemas.microsoft.com/office/drawing/2014/main" val="1693590984"/>
                    </a:ext>
                  </a:extLst>
                </a:gridCol>
              </a:tblGrid>
              <a:tr h="0">
                <a:tc>
                  <a:txBody>
                    <a:bodyPr/>
                    <a:lstStyle/>
                    <a:p>
                      <a:r>
                        <a:rPr lang="en-GB" b="0" dirty="0">
                          <a:effectLst/>
                        </a:rPr>
                        <a:t>Sorting algorithm</a:t>
                      </a:r>
                    </a:p>
                  </a:txBody>
                  <a:tcPr marL="47625" marR="47625" marT="47625" marB="47625"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E0E0E0"/>
                    </a:solidFill>
                  </a:tcPr>
                </a:tc>
                <a:tc>
                  <a:txBody>
                    <a:bodyPr/>
                    <a:lstStyle/>
                    <a:p>
                      <a:r>
                        <a:rPr lang="en-GB" b="0">
                          <a:effectLst/>
                        </a:rPr>
                        <a:t>Best case runtime complexity</a:t>
                      </a:r>
                    </a:p>
                  </a:txBody>
                  <a:tcPr marL="47625" marR="47625" marT="47625" marB="47625"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E0E0E0"/>
                    </a:solidFill>
                  </a:tcPr>
                </a:tc>
                <a:tc>
                  <a:txBody>
                    <a:bodyPr/>
                    <a:lstStyle/>
                    <a:p>
                      <a:r>
                        <a:rPr lang="en-GB" b="0">
                          <a:effectLst/>
                        </a:rPr>
                        <a:t>Average case runtime complexity</a:t>
                      </a:r>
                    </a:p>
                  </a:txBody>
                  <a:tcPr marL="47625" marR="47625" marT="47625" marB="47625"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E0E0E0"/>
                    </a:solidFill>
                  </a:tcPr>
                </a:tc>
                <a:tc>
                  <a:txBody>
                    <a:bodyPr/>
                    <a:lstStyle/>
                    <a:p>
                      <a:r>
                        <a:rPr lang="en-GB" b="0">
                          <a:effectLst/>
                        </a:rPr>
                        <a:t>Worst case runtime complexity</a:t>
                      </a:r>
                    </a:p>
                  </a:txBody>
                  <a:tcPr marL="47625" marR="47625" marT="47625" marB="47625"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E0E0E0"/>
                    </a:solidFill>
                  </a:tcPr>
                </a:tc>
                <a:extLst>
                  <a:ext uri="{0D108BD9-81ED-4DB2-BD59-A6C34878D82A}">
                    <a16:rowId xmlns:a16="http://schemas.microsoft.com/office/drawing/2014/main" val="3754228393"/>
                  </a:ext>
                </a:extLst>
              </a:tr>
              <a:tr h="0">
                <a:tc>
                  <a:txBody>
                    <a:bodyPr/>
                    <a:lstStyle/>
                    <a:p>
                      <a:r>
                        <a:rPr lang="en-GB">
                          <a:effectLst/>
                        </a:rPr>
                        <a:t>Quicksort</a:t>
                      </a:r>
                    </a:p>
                  </a:txBody>
                  <a:tcPr marL="76200" marR="76200" marT="76200" marB="76200"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F5F5F5"/>
                    </a:solidFill>
                  </a:tcPr>
                </a:tc>
                <a:tc>
                  <a:txBody>
                    <a:bodyPr/>
                    <a:lstStyle/>
                    <a:p>
                      <a:r>
                        <a:rPr lang="en-GB">
                          <a:effectLst/>
                        </a:rPr>
                        <a:t>O(</a:t>
                      </a:r>
                      <a:r>
                        <a:rPr lang="en-GB" b="0" i="0">
                          <a:effectLst/>
                        </a:rPr>
                        <a:t>NlogN</a:t>
                      </a:r>
                      <a:r>
                        <a:rPr lang="en-GB">
                          <a:effectLst/>
                        </a:rPr>
                        <a:t>)</a:t>
                      </a:r>
                    </a:p>
                  </a:txBody>
                  <a:tcPr marL="76200" marR="76200" marT="76200" marB="76200"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F5F5F5"/>
                    </a:solidFill>
                  </a:tcPr>
                </a:tc>
                <a:tc>
                  <a:txBody>
                    <a:bodyPr/>
                    <a:lstStyle/>
                    <a:p>
                      <a:r>
                        <a:rPr lang="en-GB">
                          <a:effectLst/>
                        </a:rPr>
                        <a:t>O(</a:t>
                      </a:r>
                      <a:r>
                        <a:rPr lang="en-GB" b="0" i="0">
                          <a:effectLst/>
                        </a:rPr>
                        <a:t>NlogN</a:t>
                      </a:r>
                      <a:r>
                        <a:rPr lang="en-GB">
                          <a:effectLst/>
                        </a:rPr>
                        <a:t>)</a:t>
                      </a:r>
                    </a:p>
                  </a:txBody>
                  <a:tcPr marL="76200" marR="76200" marT="76200" marB="76200"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F5F5F5"/>
                    </a:solidFill>
                  </a:tcPr>
                </a:tc>
                <a:tc>
                  <a:txBody>
                    <a:bodyPr/>
                    <a:lstStyle/>
                    <a:p>
                      <a:r>
                        <a:rPr lang="en-GB" dirty="0">
                          <a:effectLst/>
                        </a:rPr>
                        <a:t>O(</a:t>
                      </a:r>
                      <a:r>
                        <a:rPr lang="en-GB" b="0" i="0" dirty="0">
                          <a:effectLst/>
                        </a:rPr>
                        <a:t>N</a:t>
                      </a:r>
                      <a:r>
                        <a:rPr lang="en-GB" b="0" i="0" baseline="30000" dirty="0">
                          <a:effectLst/>
                        </a:rPr>
                        <a:t>2</a:t>
                      </a:r>
                      <a:r>
                        <a:rPr lang="en-GB" dirty="0">
                          <a:effectLst/>
                        </a:rPr>
                        <a:t>)</a:t>
                      </a:r>
                    </a:p>
                  </a:txBody>
                  <a:tcPr marL="76200" marR="76200" marT="76200" marB="76200"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F5F5F5"/>
                    </a:solidFill>
                  </a:tcPr>
                </a:tc>
                <a:extLst>
                  <a:ext uri="{0D108BD9-81ED-4DB2-BD59-A6C34878D82A}">
                    <a16:rowId xmlns:a16="http://schemas.microsoft.com/office/drawing/2014/main" val="1542619543"/>
                  </a:ext>
                </a:extLst>
              </a:tr>
              <a:tr h="0">
                <a:tc>
                  <a:txBody>
                    <a:bodyPr/>
                    <a:lstStyle/>
                    <a:p>
                      <a:r>
                        <a:rPr lang="en-GB">
                          <a:effectLst/>
                        </a:rPr>
                        <a:t>Merge sort</a:t>
                      </a:r>
                    </a:p>
                  </a:txBody>
                  <a:tcPr marL="76200" marR="76200" marT="76200" marB="76200"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F5F5F5"/>
                    </a:solidFill>
                  </a:tcPr>
                </a:tc>
                <a:tc>
                  <a:txBody>
                    <a:bodyPr/>
                    <a:lstStyle/>
                    <a:p>
                      <a:r>
                        <a:rPr lang="en-GB">
                          <a:effectLst/>
                        </a:rPr>
                        <a:t>O(</a:t>
                      </a:r>
                      <a:r>
                        <a:rPr lang="en-GB" b="0" i="0">
                          <a:effectLst/>
                        </a:rPr>
                        <a:t>NlogN</a:t>
                      </a:r>
                      <a:r>
                        <a:rPr lang="en-GB">
                          <a:effectLst/>
                        </a:rPr>
                        <a:t>)</a:t>
                      </a:r>
                    </a:p>
                  </a:txBody>
                  <a:tcPr marL="76200" marR="76200" marT="76200" marB="76200"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F5F5F5"/>
                    </a:solidFill>
                  </a:tcPr>
                </a:tc>
                <a:tc>
                  <a:txBody>
                    <a:bodyPr/>
                    <a:lstStyle/>
                    <a:p>
                      <a:r>
                        <a:rPr lang="en-GB">
                          <a:effectLst/>
                        </a:rPr>
                        <a:t>O(</a:t>
                      </a:r>
                      <a:r>
                        <a:rPr lang="en-GB" b="0" i="0">
                          <a:effectLst/>
                        </a:rPr>
                        <a:t>NlogN</a:t>
                      </a:r>
                      <a:r>
                        <a:rPr lang="en-GB">
                          <a:effectLst/>
                        </a:rPr>
                        <a:t>)</a:t>
                      </a:r>
                    </a:p>
                  </a:txBody>
                  <a:tcPr marL="76200" marR="76200" marT="76200" marB="76200"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F5F5F5"/>
                    </a:solidFill>
                  </a:tcPr>
                </a:tc>
                <a:tc>
                  <a:txBody>
                    <a:bodyPr/>
                    <a:lstStyle/>
                    <a:p>
                      <a:r>
                        <a:rPr lang="en-GB">
                          <a:effectLst/>
                        </a:rPr>
                        <a:t>O(</a:t>
                      </a:r>
                      <a:r>
                        <a:rPr lang="en-GB" b="0" i="0">
                          <a:effectLst/>
                        </a:rPr>
                        <a:t>NlogN</a:t>
                      </a:r>
                      <a:r>
                        <a:rPr lang="en-GB">
                          <a:effectLst/>
                        </a:rPr>
                        <a:t>)</a:t>
                      </a:r>
                    </a:p>
                  </a:txBody>
                  <a:tcPr marL="76200" marR="76200" marT="76200" marB="76200"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F5F5F5"/>
                    </a:solidFill>
                  </a:tcPr>
                </a:tc>
                <a:extLst>
                  <a:ext uri="{0D108BD9-81ED-4DB2-BD59-A6C34878D82A}">
                    <a16:rowId xmlns:a16="http://schemas.microsoft.com/office/drawing/2014/main" val="372639060"/>
                  </a:ext>
                </a:extLst>
              </a:tr>
              <a:tr h="0">
                <a:tc>
                  <a:txBody>
                    <a:bodyPr/>
                    <a:lstStyle/>
                    <a:p>
                      <a:r>
                        <a:rPr lang="en-GB">
                          <a:effectLst/>
                        </a:rPr>
                        <a:t>Heap sort</a:t>
                      </a:r>
                    </a:p>
                  </a:txBody>
                  <a:tcPr marL="76200" marR="76200" marT="76200" marB="76200"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F5F5F5"/>
                    </a:solidFill>
                  </a:tcPr>
                </a:tc>
                <a:tc>
                  <a:txBody>
                    <a:bodyPr/>
                    <a:lstStyle/>
                    <a:p>
                      <a:r>
                        <a:rPr lang="en-GB">
                          <a:effectLst/>
                        </a:rPr>
                        <a:t>O(</a:t>
                      </a:r>
                      <a:r>
                        <a:rPr lang="en-GB" b="0" i="0">
                          <a:effectLst/>
                        </a:rPr>
                        <a:t>N</a:t>
                      </a:r>
                      <a:r>
                        <a:rPr lang="en-GB">
                          <a:effectLst/>
                        </a:rPr>
                        <a:t>)</a:t>
                      </a:r>
                    </a:p>
                  </a:txBody>
                  <a:tcPr marL="76200" marR="76200" marT="76200" marB="76200"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F5F5F5"/>
                    </a:solidFill>
                  </a:tcPr>
                </a:tc>
                <a:tc>
                  <a:txBody>
                    <a:bodyPr/>
                    <a:lstStyle/>
                    <a:p>
                      <a:r>
                        <a:rPr lang="en-GB">
                          <a:effectLst/>
                        </a:rPr>
                        <a:t>O(</a:t>
                      </a:r>
                      <a:r>
                        <a:rPr lang="en-GB" b="0" i="0">
                          <a:effectLst/>
                        </a:rPr>
                        <a:t>NlogN</a:t>
                      </a:r>
                      <a:r>
                        <a:rPr lang="en-GB">
                          <a:effectLst/>
                        </a:rPr>
                        <a:t>)</a:t>
                      </a:r>
                    </a:p>
                  </a:txBody>
                  <a:tcPr marL="76200" marR="76200" marT="76200" marB="76200"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F5F5F5"/>
                    </a:solidFill>
                  </a:tcPr>
                </a:tc>
                <a:tc>
                  <a:txBody>
                    <a:bodyPr/>
                    <a:lstStyle/>
                    <a:p>
                      <a:r>
                        <a:rPr lang="en-GB">
                          <a:effectLst/>
                        </a:rPr>
                        <a:t>O(</a:t>
                      </a:r>
                      <a:r>
                        <a:rPr lang="en-GB" b="0" i="0">
                          <a:effectLst/>
                        </a:rPr>
                        <a:t>NlogN</a:t>
                      </a:r>
                      <a:r>
                        <a:rPr lang="en-GB">
                          <a:effectLst/>
                        </a:rPr>
                        <a:t>)</a:t>
                      </a:r>
                    </a:p>
                  </a:txBody>
                  <a:tcPr marL="76200" marR="76200" marT="76200" marB="76200"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F5F5F5"/>
                    </a:solidFill>
                  </a:tcPr>
                </a:tc>
                <a:extLst>
                  <a:ext uri="{0D108BD9-81ED-4DB2-BD59-A6C34878D82A}">
                    <a16:rowId xmlns:a16="http://schemas.microsoft.com/office/drawing/2014/main" val="3102645088"/>
                  </a:ext>
                </a:extLst>
              </a:tr>
              <a:tr h="0">
                <a:tc>
                  <a:txBody>
                    <a:bodyPr/>
                    <a:lstStyle/>
                    <a:p>
                      <a:r>
                        <a:rPr lang="en-GB">
                          <a:effectLst/>
                        </a:rPr>
                        <a:t>Radix sort</a:t>
                      </a:r>
                    </a:p>
                  </a:txBody>
                  <a:tcPr marL="76200" marR="76200" marT="76200" marB="76200"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F5F5F5"/>
                    </a:solidFill>
                  </a:tcPr>
                </a:tc>
                <a:tc>
                  <a:txBody>
                    <a:bodyPr/>
                    <a:lstStyle/>
                    <a:p>
                      <a:r>
                        <a:rPr lang="en-GB">
                          <a:effectLst/>
                        </a:rPr>
                        <a:t>O(</a:t>
                      </a:r>
                      <a:r>
                        <a:rPr lang="en-GB" b="0" i="0">
                          <a:effectLst/>
                        </a:rPr>
                        <a:t>N</a:t>
                      </a:r>
                      <a:r>
                        <a:rPr lang="en-GB">
                          <a:effectLst/>
                        </a:rPr>
                        <a:t>)</a:t>
                      </a:r>
                    </a:p>
                  </a:txBody>
                  <a:tcPr marL="76200" marR="76200" marT="76200" marB="76200"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F5F5F5"/>
                    </a:solidFill>
                  </a:tcPr>
                </a:tc>
                <a:tc>
                  <a:txBody>
                    <a:bodyPr/>
                    <a:lstStyle/>
                    <a:p>
                      <a:r>
                        <a:rPr lang="en-GB">
                          <a:effectLst/>
                        </a:rPr>
                        <a:t>O(</a:t>
                      </a:r>
                      <a:r>
                        <a:rPr lang="en-GB" b="0" i="0">
                          <a:effectLst/>
                        </a:rPr>
                        <a:t>N</a:t>
                      </a:r>
                      <a:r>
                        <a:rPr lang="en-GB">
                          <a:effectLst/>
                        </a:rPr>
                        <a:t>)</a:t>
                      </a:r>
                    </a:p>
                  </a:txBody>
                  <a:tcPr marL="76200" marR="76200" marT="76200" marB="76200"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F5F5F5"/>
                    </a:solidFill>
                  </a:tcPr>
                </a:tc>
                <a:tc>
                  <a:txBody>
                    <a:bodyPr/>
                    <a:lstStyle/>
                    <a:p>
                      <a:r>
                        <a:rPr lang="en-GB" dirty="0">
                          <a:effectLst/>
                        </a:rPr>
                        <a:t>O(</a:t>
                      </a:r>
                      <a:r>
                        <a:rPr lang="en-GB" b="0" i="0" dirty="0">
                          <a:effectLst/>
                        </a:rPr>
                        <a:t>N</a:t>
                      </a:r>
                      <a:r>
                        <a:rPr lang="en-GB" dirty="0">
                          <a:effectLst/>
                        </a:rPr>
                        <a:t>)</a:t>
                      </a:r>
                    </a:p>
                  </a:txBody>
                  <a:tcPr marL="76200" marR="76200" marT="76200" marB="76200" anchor="ctr">
                    <a:lnL w="9525" cap="flat" cmpd="sng" algn="ctr">
                      <a:solidFill>
                        <a:srgbClr val="BDBDBD"/>
                      </a:solidFill>
                      <a:prstDash val="solid"/>
                      <a:round/>
                      <a:headEnd type="none" w="med" len="med"/>
                      <a:tailEnd type="none" w="med" len="med"/>
                    </a:lnL>
                    <a:lnR w="9525" cap="flat" cmpd="sng" algn="ctr">
                      <a:solidFill>
                        <a:srgbClr val="BDBDBD"/>
                      </a:solidFill>
                      <a:prstDash val="solid"/>
                      <a:round/>
                      <a:headEnd type="none" w="med" len="med"/>
                      <a:tailEnd type="none" w="med" len="med"/>
                    </a:lnR>
                    <a:lnT w="9525" cap="flat" cmpd="sng" algn="ctr">
                      <a:solidFill>
                        <a:srgbClr val="BDBDBD"/>
                      </a:solidFill>
                      <a:prstDash val="solid"/>
                      <a:round/>
                      <a:headEnd type="none" w="med" len="med"/>
                      <a:tailEnd type="none" w="med" len="med"/>
                    </a:lnT>
                    <a:lnB w="9525" cap="flat" cmpd="sng" algn="ctr">
                      <a:solidFill>
                        <a:srgbClr val="BDBDBD"/>
                      </a:solidFill>
                      <a:prstDash val="solid"/>
                      <a:round/>
                      <a:headEnd type="none" w="med" len="med"/>
                      <a:tailEnd type="none" w="med" len="med"/>
                    </a:lnB>
                    <a:solidFill>
                      <a:srgbClr val="F5F5F5"/>
                    </a:solidFill>
                  </a:tcPr>
                </a:tc>
                <a:extLst>
                  <a:ext uri="{0D108BD9-81ED-4DB2-BD59-A6C34878D82A}">
                    <a16:rowId xmlns:a16="http://schemas.microsoft.com/office/drawing/2014/main" val="4273415929"/>
                  </a:ext>
                </a:extLst>
              </a:tr>
            </a:tbl>
          </a:graphicData>
        </a:graphic>
      </p:graphicFrame>
      <p:sp>
        <p:nvSpPr>
          <p:cNvPr id="5" name="Rectangle 1">
            <a:extLst>
              <a:ext uri="{FF2B5EF4-FFF2-40B4-BE49-F238E27FC236}">
                <a16:creationId xmlns:a16="http://schemas.microsoft.com/office/drawing/2014/main" id="{0CEFC3CC-EBE4-FA44-9D7F-90A47068F8A9}"/>
              </a:ext>
            </a:extLst>
          </p:cNvPr>
          <p:cNvSpPr>
            <a:spLocks noChangeArrowheads="1"/>
          </p:cNvSpPr>
          <p:nvPr/>
        </p:nvSpPr>
        <p:spPr bwMode="auto">
          <a:xfrm>
            <a:off x="0" y="-253915"/>
            <a:ext cx="51296"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algn="l">
              <a:defRPr>
                <a:solidFill>
                  <a:schemeClr val="tx1"/>
                </a:solidFill>
                <a:latin typeface="Arial" panose="020B0604020202020204" pitchFamily="34" charset="0"/>
              </a:defRPr>
            </a:lvl1pPr>
            <a:lvl2pPr algn="l">
              <a:defRPr>
                <a:solidFill>
                  <a:schemeClr val="tx1"/>
                </a:solidFill>
                <a:latin typeface="Arial" panose="020B0604020202020204" pitchFamily="34" charset="0"/>
              </a:defRPr>
            </a:lvl2pPr>
            <a:lvl3pPr algn="l">
              <a:defRPr>
                <a:solidFill>
                  <a:schemeClr val="tx1"/>
                </a:solidFill>
                <a:latin typeface="Arial" panose="020B0604020202020204" pitchFamily="34" charset="0"/>
              </a:defRPr>
            </a:lvl3pPr>
            <a:lvl4pPr algn="l">
              <a:defRPr>
                <a:solidFill>
                  <a:schemeClr val="tx1"/>
                </a:solidFill>
                <a:latin typeface="Arial" panose="020B0604020202020204" pitchFamily="34" charset="0"/>
              </a:defRPr>
            </a:lvl4pPr>
            <a:lvl5pPr algn="l">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H" altLang="en-GH" sz="1500" b="0" i="0" u="none" strike="noStrike" cap="none" normalizeH="0" baseline="0" dirty="0">
                <a:ln>
                  <a:noFill/>
                </a:ln>
                <a:solidFill>
                  <a:srgbClr val="546E7A"/>
                </a:solidFill>
                <a:effectLst/>
                <a:latin typeface="Roboto" panose="02000000000000000000" pitchFamily="2" charset="0"/>
              </a:rPr>
              <a:t>.</a:t>
            </a:r>
            <a:endParaRPr kumimoji="0" lang="en-GH" altLang="en-GH"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H" altLang="en-GH"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06EE33F1-C5B6-7345-A0A0-C85A64B99A7C}"/>
              </a:ext>
            </a:extLst>
          </p:cNvPr>
          <p:cNvSpPr/>
          <p:nvPr/>
        </p:nvSpPr>
        <p:spPr>
          <a:xfrm>
            <a:off x="155142" y="1618436"/>
            <a:ext cx="8847189" cy="830997"/>
          </a:xfrm>
          <a:prstGeom prst="rect">
            <a:avLst/>
          </a:prstGeom>
        </p:spPr>
        <p:txBody>
          <a:bodyPr wrap="square">
            <a:spAutoFit/>
          </a:bodyPr>
          <a:lstStyle/>
          <a:p>
            <a:r>
              <a:rPr lang="en-GH" altLang="en-GH" dirty="0">
                <a:latin typeface="Roboto" panose="02000000000000000000" pitchFamily="2" charset="0"/>
              </a:rPr>
              <a:t>Fast sorting algorithm's best, average, and worst case runtime complexity</a:t>
            </a:r>
            <a:endParaRPr lang="en-GH" dirty="0"/>
          </a:p>
        </p:txBody>
      </p:sp>
      <p:sp>
        <p:nvSpPr>
          <p:cNvPr id="7" name="Rectangle 6">
            <a:extLst>
              <a:ext uri="{FF2B5EF4-FFF2-40B4-BE49-F238E27FC236}">
                <a16:creationId xmlns:a16="http://schemas.microsoft.com/office/drawing/2014/main" id="{3B7E2CE4-3499-6E4B-9757-2E5BD38AB80F}"/>
              </a:ext>
            </a:extLst>
          </p:cNvPr>
          <p:cNvSpPr/>
          <p:nvPr/>
        </p:nvSpPr>
        <p:spPr>
          <a:xfrm>
            <a:off x="128207" y="5274431"/>
            <a:ext cx="8874124" cy="1323439"/>
          </a:xfrm>
          <a:prstGeom prst="rect">
            <a:avLst/>
          </a:prstGeom>
        </p:spPr>
        <p:txBody>
          <a:bodyPr wrap="square">
            <a:spAutoFit/>
          </a:bodyPr>
          <a:lstStyle/>
          <a:p>
            <a:pPr algn="l"/>
            <a:r>
              <a:rPr lang="en-GB" sz="2000" dirty="0">
                <a:latin typeface="Roboto" panose="02000000000000000000" pitchFamily="2" charset="0"/>
              </a:rPr>
              <a:t>A fast sorting algorithm's best or worst case runtime complexity may differ from the average runtime complexity. </a:t>
            </a:r>
          </a:p>
          <a:p>
            <a:pPr algn="l"/>
            <a:r>
              <a:rPr lang="en-GB" sz="2000" dirty="0">
                <a:latin typeface="Roboto" panose="02000000000000000000" pitchFamily="2" charset="0"/>
              </a:rPr>
              <a:t>Ex: The best and average case runtime complexity for </a:t>
            </a:r>
            <a:r>
              <a:rPr lang="en-GB" sz="2000" b="1" i="1" dirty="0">
                <a:latin typeface="Roboto" panose="02000000000000000000" pitchFamily="2" charset="0"/>
              </a:rPr>
              <a:t>quicksort is O(</a:t>
            </a:r>
            <a:r>
              <a:rPr lang="en-GB" sz="2000" b="1" i="1" dirty="0" err="1">
                <a:latin typeface="Roboto" panose="02000000000000000000" pitchFamily="2" charset="0"/>
              </a:rPr>
              <a:t>NlogN</a:t>
            </a:r>
            <a:r>
              <a:rPr lang="en-GB" sz="2000" b="1" i="1" dirty="0">
                <a:latin typeface="Roboto" panose="02000000000000000000" pitchFamily="2" charset="0"/>
              </a:rPr>
              <a:t>), </a:t>
            </a:r>
            <a:r>
              <a:rPr lang="en-GB" sz="2000" dirty="0">
                <a:latin typeface="Roboto" panose="02000000000000000000" pitchFamily="2" charset="0"/>
              </a:rPr>
              <a:t>but the </a:t>
            </a:r>
            <a:r>
              <a:rPr lang="en-GB" sz="2000" b="1" i="1" dirty="0">
                <a:latin typeface="Roboto" panose="02000000000000000000" pitchFamily="2" charset="0"/>
              </a:rPr>
              <a:t>worst case is O(N</a:t>
            </a:r>
            <a:r>
              <a:rPr lang="en-GB" sz="2000" b="1" i="1" baseline="30000" dirty="0">
                <a:latin typeface="Roboto" panose="02000000000000000000" pitchFamily="2" charset="0"/>
              </a:rPr>
              <a:t>2</a:t>
            </a:r>
            <a:r>
              <a:rPr lang="en-GB" sz="2000" b="1" i="1" dirty="0">
                <a:latin typeface="Roboto" panose="02000000000000000000" pitchFamily="2" charset="0"/>
              </a:rPr>
              <a:t>).</a:t>
            </a:r>
            <a:endParaRPr lang="en-GH" sz="2000" b="1" i="1" dirty="0"/>
          </a:p>
        </p:txBody>
      </p:sp>
    </p:spTree>
    <p:extLst>
      <p:ext uri="{BB962C8B-B14F-4D97-AF65-F5344CB8AC3E}">
        <p14:creationId xmlns:p14="http://schemas.microsoft.com/office/powerpoint/2010/main" val="3210405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70912-FBC0-8D42-BCA3-5B188620B8A9}"/>
              </a:ext>
            </a:extLst>
          </p:cNvPr>
          <p:cNvSpPr>
            <a:spLocks noGrp="1"/>
          </p:cNvSpPr>
          <p:nvPr>
            <p:ph type="title"/>
          </p:nvPr>
        </p:nvSpPr>
        <p:spPr/>
        <p:txBody>
          <a:bodyPr/>
          <a:lstStyle/>
          <a:p>
            <a:r>
              <a:rPr lang="en-GB" dirty="0"/>
              <a:t>Linear Search (Pseudocode)</a:t>
            </a:r>
            <a:endParaRPr lang="en-GH" dirty="0"/>
          </a:p>
        </p:txBody>
      </p:sp>
      <p:pic>
        <p:nvPicPr>
          <p:cNvPr id="5" name="Content Placeholder 4" descr="A picture containing table&#10;&#10;Description automatically generated">
            <a:extLst>
              <a:ext uri="{FF2B5EF4-FFF2-40B4-BE49-F238E27FC236}">
                <a16:creationId xmlns:a16="http://schemas.microsoft.com/office/drawing/2014/main" id="{93250651-E9D4-0140-92E1-2475623CF7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200" y="1544320"/>
            <a:ext cx="6705600" cy="5085080"/>
          </a:xfrm>
        </p:spPr>
      </p:pic>
    </p:spTree>
    <p:extLst>
      <p:ext uri="{BB962C8B-B14F-4D97-AF65-F5344CB8AC3E}">
        <p14:creationId xmlns:p14="http://schemas.microsoft.com/office/powerpoint/2010/main" val="9529636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D94A9-6DEF-A84F-9711-D58658E05EAB}"/>
              </a:ext>
            </a:extLst>
          </p:cNvPr>
          <p:cNvSpPr>
            <a:spLocks noGrp="1"/>
          </p:cNvSpPr>
          <p:nvPr>
            <p:ph type="title"/>
          </p:nvPr>
        </p:nvSpPr>
        <p:spPr/>
        <p:txBody>
          <a:bodyPr/>
          <a:lstStyle/>
          <a:p>
            <a:r>
              <a:rPr lang="en-GH" dirty="0"/>
              <a:t>Group Activity</a:t>
            </a:r>
          </a:p>
        </p:txBody>
      </p:sp>
      <p:sp>
        <p:nvSpPr>
          <p:cNvPr id="3" name="Content Placeholder 2">
            <a:extLst>
              <a:ext uri="{FF2B5EF4-FFF2-40B4-BE49-F238E27FC236}">
                <a16:creationId xmlns:a16="http://schemas.microsoft.com/office/drawing/2014/main" id="{AF51B9DD-7016-A346-96E0-14039D026402}"/>
              </a:ext>
            </a:extLst>
          </p:cNvPr>
          <p:cNvSpPr>
            <a:spLocks noGrp="1"/>
          </p:cNvSpPr>
          <p:nvPr>
            <p:ph idx="1"/>
          </p:nvPr>
        </p:nvSpPr>
        <p:spPr>
          <a:xfrm>
            <a:off x="128789" y="1600200"/>
            <a:ext cx="8873543" cy="5029200"/>
          </a:xfrm>
        </p:spPr>
        <p:txBody>
          <a:bodyPr/>
          <a:lstStyle/>
          <a:p>
            <a:pPr indent="-347472" algn="l"/>
            <a:r>
              <a:rPr lang="en-GB" sz="2000" dirty="0">
                <a:solidFill>
                  <a:srgbClr val="000000"/>
                </a:solidFill>
                <a:effectLst>
                  <a:outerShdw blurRad="50800" dist="38100" algn="tr" rotWithShape="0">
                    <a:prstClr val="black">
                      <a:alpha val="40000"/>
                    </a:prstClr>
                  </a:outerShdw>
                </a:effectLst>
              </a:rPr>
              <a:t>Write a Java application that allows users to choose the searching or sorting algorithm type and request the list of items to search or sort. </a:t>
            </a:r>
            <a:endParaRPr lang="en-GB" sz="2800" dirty="0">
              <a:effectLst/>
            </a:endParaRPr>
          </a:p>
          <a:p>
            <a:pPr indent="-347472" algn="l"/>
            <a:r>
              <a:rPr lang="en-GB" sz="2000" dirty="0">
                <a:solidFill>
                  <a:srgbClr val="000000"/>
                </a:solidFill>
                <a:effectLst>
                  <a:outerShdw blurRad="50800" dist="38100" algn="tr" rotWithShape="0">
                    <a:prstClr val="black">
                      <a:alpha val="40000"/>
                    </a:prstClr>
                  </a:outerShdw>
                </a:effectLst>
              </a:rPr>
              <a:t>Compute the running time of the algorithms </a:t>
            </a:r>
            <a:r>
              <a:rPr lang="en-GB" sz="2000" b="1" dirty="0">
                <a:solidFill>
                  <a:srgbClr val="000000"/>
                </a:solidFill>
                <a:effectLst>
                  <a:outerShdw blurRad="50800" dist="38100" algn="tr" rotWithShape="0">
                    <a:prstClr val="black">
                      <a:alpha val="40000"/>
                    </a:prstClr>
                  </a:outerShdw>
                </a:effectLst>
              </a:rPr>
              <a:t>(theoretical or empirical analysis approach)</a:t>
            </a:r>
            <a:endParaRPr lang="en-GB" sz="2800" dirty="0">
              <a:effectLst/>
            </a:endParaRPr>
          </a:p>
          <a:p>
            <a:pPr indent="-347472" algn="l"/>
            <a:r>
              <a:rPr lang="en-GB" sz="2000" dirty="0">
                <a:solidFill>
                  <a:srgbClr val="000000"/>
                </a:solidFill>
                <a:effectLst>
                  <a:outerShdw blurRad="50800" dist="38100" algn="tr" rotWithShape="0">
                    <a:prstClr val="black">
                      <a:alpha val="40000"/>
                    </a:prstClr>
                  </a:outerShdw>
                </a:effectLst>
              </a:rPr>
              <a:t>Determine the time complexity of your algorithm, searching and sorting algorithms.</a:t>
            </a:r>
            <a:endParaRPr lang="en-GB" sz="2800" dirty="0">
              <a:effectLst/>
            </a:endParaRPr>
          </a:p>
          <a:p>
            <a:pPr indent="-347472" algn="l"/>
            <a:r>
              <a:rPr lang="en-GB" sz="2000" dirty="0">
                <a:solidFill>
                  <a:srgbClr val="000000"/>
                </a:solidFill>
                <a:effectLst>
                  <a:outerShdw blurRad="50800" dist="38100" algn="tr" rotWithShape="0">
                    <a:prstClr val="black">
                      <a:alpha val="40000"/>
                    </a:prstClr>
                  </a:outerShdw>
                </a:effectLst>
              </a:rPr>
              <a:t>Display the search value or the sorted list to the user. </a:t>
            </a:r>
            <a:endParaRPr lang="en-GB" sz="2800" dirty="0">
              <a:effectLst/>
            </a:endParaRPr>
          </a:p>
          <a:p>
            <a:endParaRPr lang="en-GB" sz="2000" dirty="0">
              <a:solidFill>
                <a:srgbClr val="000000"/>
              </a:solidFill>
              <a:effectLst>
                <a:outerShdw blurRad="50800" dist="38100" algn="tr" rotWithShape="0">
                  <a:prstClr val="black">
                    <a:alpha val="40000"/>
                  </a:prstClr>
                </a:outerShdw>
              </a:effectLst>
              <a:latin typeface="Times New Roman" panose="02020603050405020304" pitchFamily="18" charset="0"/>
            </a:endParaRPr>
          </a:p>
          <a:p>
            <a:r>
              <a:rPr lang="en-GB" sz="2000" dirty="0">
                <a:solidFill>
                  <a:srgbClr val="000000"/>
                </a:solidFill>
                <a:effectLst>
                  <a:outerShdw blurRad="50800" dist="38100" algn="tr" rotWithShape="0">
                    <a:prstClr val="black">
                      <a:alpha val="40000"/>
                    </a:prstClr>
                  </a:outerShdw>
                </a:effectLst>
                <a:latin typeface="Times New Roman" panose="02020603050405020304" pitchFamily="18" charset="0"/>
              </a:rPr>
              <a:t>Note: the application should take the list to search or sort at running time, not compile time. [You are submitting the Java code and the computed running time/time complexity of the algorithms]</a:t>
            </a:r>
            <a:endParaRPr lang="en-GB" sz="2800" dirty="0"/>
          </a:p>
          <a:p>
            <a:pPr marL="0" indent="0">
              <a:buNone/>
            </a:pPr>
            <a:endParaRPr lang="en-GH" sz="2800" dirty="0"/>
          </a:p>
          <a:p>
            <a:pPr marL="0" indent="0" algn="ctr">
              <a:buNone/>
            </a:pPr>
            <a:r>
              <a:rPr lang="en-GH" sz="2800" b="1" dirty="0"/>
              <a:t>Date of submission: TBA (Check Sakai)</a:t>
            </a:r>
          </a:p>
        </p:txBody>
      </p:sp>
    </p:spTree>
    <p:extLst>
      <p:ext uri="{BB962C8B-B14F-4D97-AF65-F5344CB8AC3E}">
        <p14:creationId xmlns:p14="http://schemas.microsoft.com/office/powerpoint/2010/main" val="7166320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4A4D2-90D0-1645-AA60-CBD5D6BFE7EB}"/>
              </a:ext>
            </a:extLst>
          </p:cNvPr>
          <p:cNvSpPr>
            <a:spLocks noGrp="1"/>
          </p:cNvSpPr>
          <p:nvPr>
            <p:ph type="title"/>
          </p:nvPr>
        </p:nvSpPr>
        <p:spPr/>
        <p:txBody>
          <a:bodyPr/>
          <a:lstStyle/>
          <a:p>
            <a:r>
              <a:rPr lang="en-GH" dirty="0"/>
              <a:t>Reference</a:t>
            </a:r>
          </a:p>
        </p:txBody>
      </p:sp>
      <p:sp>
        <p:nvSpPr>
          <p:cNvPr id="4" name="Content Placeholder 3">
            <a:extLst>
              <a:ext uri="{FF2B5EF4-FFF2-40B4-BE49-F238E27FC236}">
                <a16:creationId xmlns:a16="http://schemas.microsoft.com/office/drawing/2014/main" id="{F165D90A-1358-8A4B-B9BF-CFFBAE2F9280}"/>
              </a:ext>
            </a:extLst>
          </p:cNvPr>
          <p:cNvSpPr>
            <a:spLocks noGrp="1"/>
          </p:cNvSpPr>
          <p:nvPr>
            <p:ph sz="half" idx="2"/>
          </p:nvPr>
        </p:nvSpPr>
        <p:spPr>
          <a:xfrm>
            <a:off x="457200" y="1600200"/>
            <a:ext cx="8229600" cy="4525963"/>
          </a:xfrm>
        </p:spPr>
        <p:txBody>
          <a:bodyPr/>
          <a:lstStyle/>
          <a:p>
            <a:r>
              <a:rPr lang="en-GH" dirty="0">
                <a:effectLst/>
              </a:rPr>
              <a:t>Levitin, A. (2012).</a:t>
            </a:r>
            <a:r>
              <a:rPr lang="en-GH" i="1" dirty="0">
                <a:effectLst/>
              </a:rPr>
              <a:t> Introduction to the Design and Analysis of Algorithms </a:t>
            </a:r>
            <a:r>
              <a:rPr lang="en-GH" dirty="0">
                <a:effectLst/>
              </a:rPr>
              <a:t>( 3</a:t>
            </a:r>
            <a:r>
              <a:rPr lang="en-GH" baseline="30000" dirty="0">
                <a:effectLst/>
              </a:rPr>
              <a:t>rd</a:t>
            </a:r>
            <a:r>
              <a:rPr lang="en-GH" dirty="0">
                <a:effectLst/>
              </a:rPr>
              <a:t> Edition). Harlow: Addison Wesley. </a:t>
            </a:r>
          </a:p>
          <a:p>
            <a:pPr marL="0" indent="0">
              <a:buNone/>
            </a:pPr>
            <a:endParaRPr lang="en-GH" dirty="0">
              <a:effectLst/>
            </a:endParaRPr>
          </a:p>
          <a:p>
            <a:r>
              <a:rPr lang="en-GB" dirty="0">
                <a:effectLst/>
              </a:rPr>
              <a:t>Data Structures Essentials: Pseudocode with Java Examples With </a:t>
            </a:r>
            <a:r>
              <a:rPr lang="en-GB" dirty="0" err="1">
                <a:effectLst/>
              </a:rPr>
              <a:t>zyLabs</a:t>
            </a:r>
            <a:endParaRPr lang="en-GH" dirty="0"/>
          </a:p>
        </p:txBody>
      </p:sp>
    </p:spTree>
    <p:extLst>
      <p:ext uri="{BB962C8B-B14F-4D97-AF65-F5344CB8AC3E}">
        <p14:creationId xmlns:p14="http://schemas.microsoft.com/office/powerpoint/2010/main" val="35505548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CDEF3-C5B3-7C47-92F3-6AD13E0E7170}"/>
              </a:ext>
            </a:extLst>
          </p:cNvPr>
          <p:cNvSpPr>
            <a:spLocks noGrp="1"/>
          </p:cNvSpPr>
          <p:nvPr>
            <p:ph type="title"/>
          </p:nvPr>
        </p:nvSpPr>
        <p:spPr/>
        <p:txBody>
          <a:bodyPr/>
          <a:lstStyle/>
          <a:p>
            <a:r>
              <a:rPr lang="en-GH" dirty="0"/>
              <a:t>Acknowledgement</a:t>
            </a:r>
          </a:p>
        </p:txBody>
      </p:sp>
      <p:sp>
        <p:nvSpPr>
          <p:cNvPr id="4" name="Content Placeholder 3">
            <a:extLst>
              <a:ext uri="{FF2B5EF4-FFF2-40B4-BE49-F238E27FC236}">
                <a16:creationId xmlns:a16="http://schemas.microsoft.com/office/drawing/2014/main" id="{43A68899-F02E-8B4B-BB38-A2A4DC6ACFA5}"/>
              </a:ext>
            </a:extLst>
          </p:cNvPr>
          <p:cNvSpPr>
            <a:spLocks noGrp="1"/>
          </p:cNvSpPr>
          <p:nvPr>
            <p:ph sz="half" idx="2"/>
          </p:nvPr>
        </p:nvSpPr>
        <p:spPr>
          <a:xfrm>
            <a:off x="279400" y="1600200"/>
            <a:ext cx="8407400" cy="4525963"/>
          </a:xfrm>
        </p:spPr>
        <p:txBody>
          <a:bodyPr/>
          <a:lstStyle/>
          <a:p>
            <a:pPr marL="0" indent="0">
              <a:buNone/>
            </a:pPr>
            <a:endParaRPr lang="en-US" altLang="en-GH" dirty="0"/>
          </a:p>
          <a:p>
            <a:pPr marL="0" indent="0">
              <a:buNone/>
            </a:pPr>
            <a:endParaRPr lang="en-US" altLang="en-GH" dirty="0"/>
          </a:p>
          <a:p>
            <a:pPr marL="0" indent="0">
              <a:buNone/>
            </a:pPr>
            <a:endParaRPr lang="en-US" altLang="en-GH" dirty="0"/>
          </a:p>
          <a:p>
            <a:pPr marL="0" indent="0">
              <a:buNone/>
            </a:pPr>
            <a:r>
              <a:rPr lang="en-US" altLang="en-GH" dirty="0"/>
              <a:t>Pearson Education, Inc. Upper Saddle River, NJ. </a:t>
            </a:r>
          </a:p>
          <a:p>
            <a:pPr marL="0" indent="0">
              <a:buNone/>
            </a:pPr>
            <a:r>
              <a:rPr lang="en-US" altLang="en-GH" dirty="0"/>
              <a:t>All Rights Reserved. </a:t>
            </a:r>
          </a:p>
          <a:p>
            <a:pPr marL="0" indent="0">
              <a:buNone/>
            </a:pPr>
            <a:endParaRPr lang="en-GH" dirty="0"/>
          </a:p>
        </p:txBody>
      </p:sp>
    </p:spTree>
    <p:extLst>
      <p:ext uri="{BB962C8B-B14F-4D97-AF65-F5344CB8AC3E}">
        <p14:creationId xmlns:p14="http://schemas.microsoft.com/office/powerpoint/2010/main" val="2602077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09045-49B0-B8FB-2228-38EA65B1935A}"/>
              </a:ext>
            </a:extLst>
          </p:cNvPr>
          <p:cNvSpPr>
            <a:spLocks noGrp="1"/>
          </p:cNvSpPr>
          <p:nvPr>
            <p:ph type="title"/>
          </p:nvPr>
        </p:nvSpPr>
        <p:spPr/>
        <p:txBody>
          <a:bodyPr/>
          <a:lstStyle/>
          <a:p>
            <a:r>
              <a:rPr lang="en-GH" dirty="0"/>
              <a:t>Example</a:t>
            </a:r>
          </a:p>
        </p:txBody>
      </p:sp>
      <p:sp>
        <p:nvSpPr>
          <p:cNvPr id="3" name="Content Placeholder 2">
            <a:extLst>
              <a:ext uri="{FF2B5EF4-FFF2-40B4-BE49-F238E27FC236}">
                <a16:creationId xmlns:a16="http://schemas.microsoft.com/office/drawing/2014/main" id="{0EF54648-8EEA-2EE8-9AB4-0D434C0E7BE8}"/>
              </a:ext>
            </a:extLst>
          </p:cNvPr>
          <p:cNvSpPr>
            <a:spLocks noGrp="1"/>
          </p:cNvSpPr>
          <p:nvPr>
            <p:ph idx="1"/>
          </p:nvPr>
        </p:nvSpPr>
        <p:spPr/>
        <p:txBody>
          <a:bodyPr/>
          <a:lstStyle/>
          <a:p>
            <a:r>
              <a:rPr lang="en-GB" dirty="0"/>
              <a:t>Given an unsorted array [8, 3, 7, 1, 4, 6, 2, 5], find the position of the number 4 using linear search.</a:t>
            </a:r>
          </a:p>
          <a:p>
            <a:endParaRPr lang="en-GB" dirty="0"/>
          </a:p>
          <a:p>
            <a:r>
              <a:rPr lang="en-GB" b="1" dirty="0"/>
              <a:t>Steps:</a:t>
            </a:r>
            <a:endParaRPr lang="en-GB" dirty="0"/>
          </a:p>
          <a:p>
            <a:pPr>
              <a:buFont typeface="+mj-lt"/>
              <a:buAutoNum type="arabicPeriod"/>
            </a:pPr>
            <a:r>
              <a:rPr lang="en-GB" dirty="0"/>
              <a:t>Start at the first element of the array.</a:t>
            </a:r>
          </a:p>
          <a:p>
            <a:pPr>
              <a:buFont typeface="+mj-lt"/>
              <a:buAutoNum type="arabicPeriod"/>
            </a:pPr>
            <a:r>
              <a:rPr lang="en-GB" dirty="0"/>
              <a:t>Compare the current element to the target value 4.</a:t>
            </a:r>
          </a:p>
          <a:p>
            <a:pPr>
              <a:buFont typeface="+mj-lt"/>
              <a:buAutoNum type="arabicPeriod"/>
            </a:pPr>
            <a:r>
              <a:rPr lang="en-GB" dirty="0"/>
              <a:t>If the current element is 4, record its position and stop.</a:t>
            </a:r>
          </a:p>
          <a:p>
            <a:pPr>
              <a:buFont typeface="+mj-lt"/>
              <a:buAutoNum type="arabicPeriod"/>
            </a:pPr>
            <a:r>
              <a:rPr lang="en-GB" dirty="0"/>
              <a:t>If the current element is not 4, move to the next element.</a:t>
            </a:r>
          </a:p>
          <a:p>
            <a:pPr>
              <a:buFont typeface="+mj-lt"/>
              <a:buAutoNum type="arabicPeriod"/>
            </a:pPr>
            <a:r>
              <a:rPr lang="en-GB" dirty="0"/>
              <a:t>Repeat steps 2-4 until you find 4 or reach the end of the array.</a:t>
            </a:r>
          </a:p>
          <a:p>
            <a:pPr>
              <a:buFont typeface="+mj-lt"/>
              <a:buAutoNum type="arabicPeriod"/>
            </a:pPr>
            <a:r>
              <a:rPr lang="en-GB" dirty="0"/>
              <a:t>If 4 is found, return its position. If not, return -1.</a:t>
            </a:r>
          </a:p>
          <a:p>
            <a:pPr marL="0" indent="0">
              <a:buNone/>
            </a:pPr>
            <a:endParaRPr lang="en-GH" dirty="0"/>
          </a:p>
        </p:txBody>
      </p:sp>
    </p:spTree>
    <p:extLst>
      <p:ext uri="{BB962C8B-B14F-4D97-AF65-F5344CB8AC3E}">
        <p14:creationId xmlns:p14="http://schemas.microsoft.com/office/powerpoint/2010/main" val="21546328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DB83B-DF0C-48B6-A56B-813E1B88E45F}"/>
              </a:ext>
            </a:extLst>
          </p:cNvPr>
          <p:cNvSpPr>
            <a:spLocks noGrp="1"/>
          </p:cNvSpPr>
          <p:nvPr>
            <p:ph type="title"/>
          </p:nvPr>
        </p:nvSpPr>
        <p:spPr/>
        <p:txBody>
          <a:bodyPr/>
          <a:lstStyle/>
          <a:p>
            <a:r>
              <a:rPr lang="en-GH" dirty="0"/>
              <a:t>Solution</a:t>
            </a:r>
          </a:p>
        </p:txBody>
      </p:sp>
      <p:sp>
        <p:nvSpPr>
          <p:cNvPr id="3" name="Content Placeholder 2">
            <a:extLst>
              <a:ext uri="{FF2B5EF4-FFF2-40B4-BE49-F238E27FC236}">
                <a16:creationId xmlns:a16="http://schemas.microsoft.com/office/drawing/2014/main" id="{E1A304AA-767F-90C5-800C-3A9EE70FAB18}"/>
              </a:ext>
            </a:extLst>
          </p:cNvPr>
          <p:cNvSpPr>
            <a:spLocks noGrp="1"/>
          </p:cNvSpPr>
          <p:nvPr>
            <p:ph idx="1"/>
          </p:nvPr>
        </p:nvSpPr>
        <p:spPr/>
        <p:txBody>
          <a:bodyPr/>
          <a:lstStyle/>
          <a:p>
            <a:r>
              <a:rPr lang="en-GB" dirty="0"/>
              <a:t>Start at index 0: value is 8 (not 4).</a:t>
            </a:r>
          </a:p>
          <a:p>
            <a:r>
              <a:rPr lang="en-GB" dirty="0"/>
              <a:t>Move to index 1: value is 3 (not 4).</a:t>
            </a:r>
          </a:p>
          <a:p>
            <a:r>
              <a:rPr lang="en-GB" dirty="0"/>
              <a:t>Move to index 2: value is 7 (not 4).</a:t>
            </a:r>
          </a:p>
          <a:p>
            <a:r>
              <a:rPr lang="en-GB" dirty="0"/>
              <a:t>Move to index 3: value is 1 (not 4).</a:t>
            </a:r>
          </a:p>
          <a:p>
            <a:r>
              <a:rPr lang="en-GB" dirty="0"/>
              <a:t>Move to index 4: value is 4 (match found).</a:t>
            </a:r>
          </a:p>
          <a:p>
            <a:r>
              <a:rPr lang="en-GB" dirty="0"/>
              <a:t>Return position 4.</a:t>
            </a:r>
            <a:endParaRPr lang="en-GH" dirty="0"/>
          </a:p>
        </p:txBody>
      </p:sp>
    </p:spTree>
    <p:extLst>
      <p:ext uri="{BB962C8B-B14F-4D97-AF65-F5344CB8AC3E}">
        <p14:creationId xmlns:p14="http://schemas.microsoft.com/office/powerpoint/2010/main" val="856837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6B09D-1C06-9B45-848D-7B40D24739DB}"/>
              </a:ext>
            </a:extLst>
          </p:cNvPr>
          <p:cNvSpPr>
            <a:spLocks noGrp="1"/>
          </p:cNvSpPr>
          <p:nvPr>
            <p:ph type="title"/>
          </p:nvPr>
        </p:nvSpPr>
        <p:spPr>
          <a:xfrm>
            <a:off x="128789" y="381000"/>
            <a:ext cx="8873833" cy="914400"/>
          </a:xfrm>
        </p:spPr>
        <p:txBody>
          <a:bodyPr/>
          <a:lstStyle/>
          <a:p>
            <a:r>
              <a:rPr lang="en-GB" sz="3600" dirty="0"/>
              <a:t>Linear search algorithm checks each element until key is found.</a:t>
            </a:r>
            <a:endParaRPr lang="en-GH" sz="3600" dirty="0"/>
          </a:p>
        </p:txBody>
      </p:sp>
      <p:pic>
        <p:nvPicPr>
          <p:cNvPr id="4" name="Screen Recording 2021-09-02 at 22.09.08" descr="Screen Recording 2021-09-02 at 22.09.08">
            <a:hlinkClick r:id="" action="ppaction://media"/>
            <a:extLst>
              <a:ext uri="{FF2B5EF4-FFF2-40B4-BE49-F238E27FC236}">
                <a16:creationId xmlns:a16="http://schemas.microsoft.com/office/drawing/2014/main" id="{0AFD1C01-CFFD-6147-B269-7E40738DAB5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28497" y="1676400"/>
            <a:ext cx="8874125" cy="4330700"/>
          </a:xfrm>
        </p:spPr>
      </p:pic>
    </p:spTree>
    <p:extLst>
      <p:ext uri="{BB962C8B-B14F-4D97-AF65-F5344CB8AC3E}">
        <p14:creationId xmlns:p14="http://schemas.microsoft.com/office/powerpoint/2010/main" val="252235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8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UG_Template_C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G_Template_CA" id="{8730B0D9-2B38-455B-9CA4-9D1859BD29BB}" vid="{9129032D-EC2B-4867-81A1-C1DF663D9936}"/>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UG_Template_CA</Template>
  <TotalTime>3352</TotalTime>
  <Words>3810</Words>
  <Application>Microsoft Macintosh PowerPoint</Application>
  <PresentationFormat>On-screen Show (4:3)</PresentationFormat>
  <Paragraphs>390</Paragraphs>
  <Slides>62</Slides>
  <Notes>11</Notes>
  <HiddenSlides>0</HiddenSlides>
  <MMClips>15</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Arial</vt:lpstr>
      <vt:lpstr>Calibri</vt:lpstr>
      <vt:lpstr>Myriad Pro</vt:lpstr>
      <vt:lpstr>Roboto</vt:lpstr>
      <vt:lpstr>Times New Roman</vt:lpstr>
      <vt:lpstr>Tw Cen MT</vt:lpstr>
      <vt:lpstr>Wingdings</vt:lpstr>
      <vt:lpstr>UG_Template_CA</vt:lpstr>
      <vt:lpstr>DCIT 204 Data Structures and Algorithms 1</vt:lpstr>
      <vt:lpstr>Review of algorithms and runtime</vt:lpstr>
      <vt:lpstr>Searching Algorithms</vt:lpstr>
      <vt:lpstr>Applications of Searching Algorithms</vt:lpstr>
      <vt:lpstr>Linear search</vt:lpstr>
      <vt:lpstr>Linear Search (Pseudocode)</vt:lpstr>
      <vt:lpstr>Example</vt:lpstr>
      <vt:lpstr>Solution</vt:lpstr>
      <vt:lpstr>Linear search algorithm checks each element until key is found.</vt:lpstr>
      <vt:lpstr>Binary Search</vt:lpstr>
      <vt:lpstr>Binary Search (Pseudocode).</vt:lpstr>
      <vt:lpstr>Example</vt:lpstr>
      <vt:lpstr>Solution </vt:lpstr>
      <vt:lpstr> Binary Search </vt:lpstr>
      <vt:lpstr>Binary search efficiently searches sorted list by reducing the search space by half each iteration.</vt:lpstr>
      <vt:lpstr> Speed of linear search versus binary search to find a number within a sorted list.</vt:lpstr>
      <vt:lpstr>Sorting Algorithms</vt:lpstr>
      <vt:lpstr>Types</vt:lpstr>
      <vt:lpstr>Applications</vt:lpstr>
      <vt:lpstr>Sorting</vt:lpstr>
      <vt:lpstr>Sort by Swapping</vt:lpstr>
      <vt:lpstr>Bubble Sort</vt:lpstr>
      <vt:lpstr>Bubble sort pseudocode</vt:lpstr>
      <vt:lpstr>Example</vt:lpstr>
      <vt:lpstr>Selection sort </vt:lpstr>
      <vt:lpstr>Selection Sort Algorithm (1)</vt:lpstr>
      <vt:lpstr>Selection Sort Algorithm (2)</vt:lpstr>
      <vt:lpstr>Selection Sort Demo</vt:lpstr>
      <vt:lpstr>Insertion sort</vt:lpstr>
      <vt:lpstr>Insertion Sort Algorithm (1)</vt:lpstr>
      <vt:lpstr>Insertion Sort Algorithm (2)</vt:lpstr>
      <vt:lpstr>Insertion Sort Demo</vt:lpstr>
      <vt:lpstr>Nearly Sorted</vt:lpstr>
      <vt:lpstr>Shell sort</vt:lpstr>
      <vt:lpstr>Shell Sort’s interleaved lists</vt:lpstr>
      <vt:lpstr>Shell sort demo</vt:lpstr>
      <vt:lpstr>Insertion sort for interleaved lists Demo 2</vt:lpstr>
      <vt:lpstr>Quicksort</vt:lpstr>
      <vt:lpstr>Quick Sort</vt:lpstr>
      <vt:lpstr>Quicksort</vt:lpstr>
      <vt:lpstr>Quicksort algorithm (1).</vt:lpstr>
      <vt:lpstr>Quicksort Algorithm (2)</vt:lpstr>
      <vt:lpstr>Quicksort demo</vt:lpstr>
      <vt:lpstr>Quicksort Demo</vt:lpstr>
      <vt:lpstr>Merge sort</vt:lpstr>
      <vt:lpstr>Merge sort</vt:lpstr>
      <vt:lpstr>Merge sort algorithm</vt:lpstr>
      <vt:lpstr>Merge sort algorithm cont..</vt:lpstr>
      <vt:lpstr>Merge sort algorithm cont..</vt:lpstr>
      <vt:lpstr>Radix Sort</vt:lpstr>
      <vt:lpstr>Radix sort</vt:lpstr>
      <vt:lpstr>Radix sort demo</vt:lpstr>
      <vt:lpstr>Radix sort algorithm</vt:lpstr>
      <vt:lpstr>Radix sort algorithm (for non-negative integers)</vt:lpstr>
      <vt:lpstr>RadixGetMaxLength and RadixGetLength functions</vt:lpstr>
      <vt:lpstr>RadixSort algorithm (for negative and non-negative integers)</vt:lpstr>
      <vt:lpstr>Overview of fast sorting algorithms</vt:lpstr>
      <vt:lpstr>Element comparison sorting algorithm</vt:lpstr>
      <vt:lpstr>Best and worst case runtime complexity</vt:lpstr>
      <vt:lpstr>Group Activity</vt:lpstr>
      <vt:lpstr>Reference</vt:lpstr>
      <vt:lpstr>Acknowledgement</vt:lpstr>
    </vt:vector>
  </TitlesOfParts>
  <Company>Villanova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 Brute Force</dc:title>
  <dc:creator>Anany Levitin</dc:creator>
  <cp:lastModifiedBy>Bernice Dulemordzi</cp:lastModifiedBy>
  <cp:revision>135</cp:revision>
  <dcterms:created xsi:type="dcterms:W3CDTF">1999-08-23T17:38:43Z</dcterms:created>
  <dcterms:modified xsi:type="dcterms:W3CDTF">2025-06-22T13:29:16Z</dcterms:modified>
</cp:coreProperties>
</file>